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6"/>
  </p:notesMasterIdLst>
  <p:sldIdLst>
    <p:sldId id="257" r:id="rId2"/>
    <p:sldId id="259" r:id="rId3"/>
    <p:sldId id="258" r:id="rId4"/>
    <p:sldId id="272" r:id="rId5"/>
    <p:sldId id="271" r:id="rId6"/>
    <p:sldId id="277" r:id="rId7"/>
    <p:sldId id="274" r:id="rId8"/>
    <p:sldId id="278" r:id="rId9"/>
    <p:sldId id="275" r:id="rId10"/>
    <p:sldId id="260" r:id="rId11"/>
    <p:sldId id="261" r:id="rId12"/>
    <p:sldId id="264" r:id="rId13"/>
    <p:sldId id="265" r:id="rId14"/>
    <p:sldId id="262" r:id="rId15"/>
    <p:sldId id="263" r:id="rId16"/>
    <p:sldId id="266" r:id="rId17"/>
    <p:sldId id="270" r:id="rId18"/>
    <p:sldId id="267" r:id="rId19"/>
    <p:sldId id="279" r:id="rId20"/>
    <p:sldId id="280" r:id="rId21"/>
    <p:sldId id="268" r:id="rId22"/>
    <p:sldId id="269" r:id="rId23"/>
    <p:sldId id="273" r:id="rId24"/>
    <p:sldId id="276" r:id="rId25"/>
  </p:sldIdLst>
  <p:sldSz cx="6858000" cy="9906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92" autoAdjust="0"/>
    <p:restoredTop sz="94660"/>
  </p:normalViewPr>
  <p:slideViewPr>
    <p:cSldViewPr snapToGrid="0">
      <p:cViewPr varScale="1">
        <p:scale>
          <a:sx n="54" d="100"/>
          <a:sy n="54" d="100"/>
        </p:scale>
        <p:origin x="1930"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67169C-8176-4537-B831-CA7A7355FBFA}" type="datetimeFigureOut">
              <a:rPr kumimoji="1" lang="ja-JP" altLang="en-US" smtClean="0"/>
              <a:t>2020/12/14</a:t>
            </a:fld>
            <a:endParaRPr kumimoji="1" lang="ja-JP" altLang="en-US"/>
          </a:p>
        </p:txBody>
      </p:sp>
      <p:sp>
        <p:nvSpPr>
          <p:cNvPr id="4" name="スライド イメージ プレースホルダー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D7E926-526C-43FF-932B-9EDBF1A4C4C2}" type="slidenum">
              <a:rPr kumimoji="1" lang="ja-JP" altLang="en-US" smtClean="0"/>
              <a:t>‹#›</a:t>
            </a:fld>
            <a:endParaRPr kumimoji="1" lang="ja-JP" altLang="en-US"/>
          </a:p>
        </p:txBody>
      </p:sp>
    </p:spTree>
    <p:extLst>
      <p:ext uri="{BB962C8B-B14F-4D97-AF65-F5344CB8AC3E}">
        <p14:creationId xmlns:p14="http://schemas.microsoft.com/office/powerpoint/2010/main" val="42580935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857250" y="1621191"/>
            <a:ext cx="5143500" cy="3448756"/>
          </a:xfrm>
        </p:spPr>
        <p:txBody>
          <a:bodyPr anchor="b"/>
          <a:lstStyle>
            <a:lvl1pPr algn="ctr">
              <a:defRPr sz="3375"/>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857250" y="5202944"/>
            <a:ext cx="5143500" cy="2391656"/>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825C861B-D9AF-4FDF-9D38-814E530EDB09}" type="datetimeFigureOut">
              <a:rPr kumimoji="1" lang="ja-JP" altLang="en-US" smtClean="0"/>
              <a:t>2020/12/14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679376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5C861B-D9AF-4FDF-9D38-814E530EDB09}" type="datetimeFigureOut">
              <a:rPr kumimoji="1" lang="ja-JP" altLang="en-US" smtClean="0"/>
              <a:t>2020/12/14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317654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07756" y="527403"/>
            <a:ext cx="1478756" cy="8394877"/>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71487" y="527403"/>
            <a:ext cx="4350544" cy="8394877"/>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5C861B-D9AF-4FDF-9D38-814E530EDB09}" type="datetimeFigureOut">
              <a:rPr kumimoji="1" lang="ja-JP" altLang="en-US" smtClean="0"/>
              <a:t>2020/12/14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246864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825C861B-D9AF-4FDF-9D38-814E530EDB09}" type="datetimeFigureOut">
              <a:rPr kumimoji="1" lang="ja-JP" altLang="en-US" smtClean="0"/>
              <a:t>2020/12/14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2767955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467916" y="2469622"/>
            <a:ext cx="5915025" cy="4120620"/>
          </a:xfrm>
        </p:spPr>
        <p:txBody>
          <a:bodyPr anchor="b"/>
          <a:lstStyle>
            <a:lvl1pPr>
              <a:defRPr sz="3375"/>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67916" y="6629225"/>
            <a:ext cx="5915025" cy="216693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825C861B-D9AF-4FDF-9D38-814E530EDB09}" type="datetimeFigureOut">
              <a:rPr kumimoji="1" lang="ja-JP" altLang="en-US" smtClean="0"/>
              <a:t>2020/12/14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367985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71488" y="2637014"/>
            <a:ext cx="2914650" cy="6285266"/>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3471863" y="2637014"/>
            <a:ext cx="2914650" cy="6285266"/>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825C861B-D9AF-4FDF-9D38-814E530EDB09}" type="datetimeFigureOut">
              <a:rPr kumimoji="1" lang="ja-JP" altLang="en-US" smtClean="0"/>
              <a:t>2020/12/14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1411911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72381" y="527404"/>
            <a:ext cx="5915025" cy="1914702"/>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72381" y="2428347"/>
            <a:ext cx="2901255" cy="1190095"/>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72381" y="3618442"/>
            <a:ext cx="2901255" cy="5322183"/>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3471863" y="2428347"/>
            <a:ext cx="2915543" cy="1190095"/>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3471863" y="3618442"/>
            <a:ext cx="2915543" cy="5322183"/>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825C861B-D9AF-4FDF-9D38-814E530EDB09}" type="datetimeFigureOut">
              <a:rPr kumimoji="1" lang="ja-JP" altLang="en-US" smtClean="0"/>
              <a:t>2020/12/14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412865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825C861B-D9AF-4FDF-9D38-814E530EDB09}" type="datetimeFigureOut">
              <a:rPr kumimoji="1" lang="ja-JP" altLang="en-US" smtClean="0"/>
              <a:t>2020/12/14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130018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825C861B-D9AF-4FDF-9D38-814E530EDB09}" type="datetimeFigureOut">
              <a:rPr kumimoji="1" lang="ja-JP" altLang="en-US" smtClean="0"/>
              <a:t>2020/12/14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2634990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72381" y="660400"/>
            <a:ext cx="2211883" cy="2311400"/>
          </a:xfrm>
        </p:spPr>
        <p:txBody>
          <a:bodyPr anchor="b"/>
          <a:lstStyle>
            <a:lvl1pPr>
              <a:defRPr sz="18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2915543" y="1426281"/>
            <a:ext cx="3471863" cy="7039681"/>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72381" y="2971800"/>
            <a:ext cx="2211883" cy="550562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25C861B-D9AF-4FDF-9D38-814E530EDB09}" type="datetimeFigureOut">
              <a:rPr kumimoji="1" lang="ja-JP" altLang="en-US" smtClean="0"/>
              <a:t>2020/12/14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128305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472381" y="660400"/>
            <a:ext cx="2211883" cy="2311400"/>
          </a:xfrm>
        </p:spPr>
        <p:txBody>
          <a:bodyPr anchor="b"/>
          <a:lstStyle>
            <a:lvl1pPr>
              <a:defRPr sz="18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2915543" y="1426281"/>
            <a:ext cx="3471863" cy="7039681"/>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kumimoji="1" lang="ja-JP" altLang="en-US"/>
          </a:p>
        </p:txBody>
      </p:sp>
      <p:sp>
        <p:nvSpPr>
          <p:cNvPr id="4" name="テキスト プレースホルダー 3"/>
          <p:cNvSpPr>
            <a:spLocks noGrp="1"/>
          </p:cNvSpPr>
          <p:nvPr>
            <p:ph type="body" sz="half" idx="2"/>
          </p:nvPr>
        </p:nvSpPr>
        <p:spPr>
          <a:xfrm>
            <a:off x="472381" y="2971800"/>
            <a:ext cx="2211883" cy="550562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825C861B-D9AF-4FDF-9D38-814E530EDB09}" type="datetimeFigureOut">
              <a:rPr kumimoji="1" lang="ja-JP" altLang="en-US" smtClean="0"/>
              <a:t>2020/12/14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715871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71488" y="527404"/>
            <a:ext cx="5915025" cy="1914702"/>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71488" y="9181395"/>
            <a:ext cx="1543050" cy="527403"/>
          </a:xfrm>
          <a:prstGeom prst="rect">
            <a:avLst/>
          </a:prstGeom>
        </p:spPr>
        <p:txBody>
          <a:bodyPr vert="horz" lIns="91440" tIns="45720" rIns="91440" bIns="45720" rtlCol="0" anchor="ctr"/>
          <a:lstStyle>
            <a:lvl1pPr algn="l">
              <a:defRPr sz="675">
                <a:solidFill>
                  <a:schemeClr val="tx1">
                    <a:tint val="75000"/>
                  </a:schemeClr>
                </a:solidFill>
              </a:defRPr>
            </a:lvl1pPr>
          </a:lstStyle>
          <a:p>
            <a:fld id="{825C861B-D9AF-4FDF-9D38-814E530EDB09}" type="datetimeFigureOut">
              <a:rPr kumimoji="1" lang="ja-JP" altLang="en-US" smtClean="0"/>
              <a:t>2020/12/14</a:t>
            </a:fld>
            <a:endParaRPr kumimoji="1" lang="ja-JP" altLang="en-US"/>
          </a:p>
        </p:txBody>
      </p:sp>
      <p:sp>
        <p:nvSpPr>
          <p:cNvPr id="5" name="フッター プレースホルダー 4"/>
          <p:cNvSpPr>
            <a:spLocks noGrp="1"/>
          </p:cNvSpPr>
          <p:nvPr>
            <p:ph type="ftr" sz="quarter" idx="3"/>
          </p:nvPr>
        </p:nvSpPr>
        <p:spPr>
          <a:xfrm>
            <a:off x="2271713" y="9181395"/>
            <a:ext cx="2314575" cy="527403"/>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4843463" y="9181395"/>
            <a:ext cx="1543050" cy="527403"/>
          </a:xfrm>
          <a:prstGeom prst="rect">
            <a:avLst/>
          </a:prstGeom>
        </p:spPr>
        <p:txBody>
          <a:bodyPr vert="horz" lIns="91440" tIns="45720" rIns="91440" bIns="45720" rtlCol="0" anchor="ctr"/>
          <a:lstStyle>
            <a:lvl1pPr algn="r">
              <a:defRPr sz="675">
                <a:solidFill>
                  <a:schemeClr val="tx1">
                    <a:tint val="75000"/>
                  </a:schemeClr>
                </a:solidFill>
              </a:defRPr>
            </a:lvl1pPr>
          </a:lstStyle>
          <a:p>
            <a:fld id="{73EDA428-D621-4FE9-AFA6-3A5207F263F1}" type="slidenum">
              <a:rPr kumimoji="1" lang="ja-JP" altLang="en-US" smtClean="0"/>
              <a:t>‹#›</a:t>
            </a:fld>
            <a:endParaRPr kumimoji="1" lang="ja-JP" altLang="en-US"/>
          </a:p>
        </p:txBody>
      </p:sp>
    </p:spTree>
    <p:extLst>
      <p:ext uri="{BB962C8B-B14F-4D97-AF65-F5344CB8AC3E}">
        <p14:creationId xmlns:p14="http://schemas.microsoft.com/office/powerpoint/2010/main" val="34567057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p:bodyStyle>
    <p:otherStyle>
      <a:defPPr>
        <a:defRPr lang="ja-JP"/>
      </a:defPPr>
      <a:lvl1pPr marL="0" algn="l" defTabSz="514350" rtl="0" eaLnBrk="1" latinLnBrk="0" hangingPunct="1">
        <a:defRPr kumimoji="1" sz="1013" kern="1200">
          <a:solidFill>
            <a:schemeClr val="tx1"/>
          </a:solidFill>
          <a:latin typeface="+mn-lt"/>
          <a:ea typeface="+mn-ea"/>
          <a:cs typeface="+mn-cs"/>
        </a:defRPr>
      </a:lvl1pPr>
      <a:lvl2pPr marL="257175" algn="l" defTabSz="514350" rtl="0" eaLnBrk="1" latinLnBrk="0" hangingPunct="1">
        <a:defRPr kumimoji="1" sz="1013" kern="1200">
          <a:solidFill>
            <a:schemeClr val="tx1"/>
          </a:solidFill>
          <a:latin typeface="+mn-lt"/>
          <a:ea typeface="+mn-ea"/>
          <a:cs typeface="+mn-cs"/>
        </a:defRPr>
      </a:lvl2pPr>
      <a:lvl3pPr marL="514350" algn="l" defTabSz="514350" rtl="0" eaLnBrk="1" latinLnBrk="0" hangingPunct="1">
        <a:defRPr kumimoji="1" sz="1013" kern="1200">
          <a:solidFill>
            <a:schemeClr val="tx1"/>
          </a:solidFill>
          <a:latin typeface="+mn-lt"/>
          <a:ea typeface="+mn-ea"/>
          <a:cs typeface="+mn-cs"/>
        </a:defRPr>
      </a:lvl3pPr>
      <a:lvl4pPr marL="771525" algn="l" defTabSz="514350" rtl="0" eaLnBrk="1" latinLnBrk="0" hangingPunct="1">
        <a:defRPr kumimoji="1" sz="1013" kern="1200">
          <a:solidFill>
            <a:schemeClr val="tx1"/>
          </a:solidFill>
          <a:latin typeface="+mn-lt"/>
          <a:ea typeface="+mn-ea"/>
          <a:cs typeface="+mn-cs"/>
        </a:defRPr>
      </a:lvl4pPr>
      <a:lvl5pPr marL="1028700" algn="l" defTabSz="514350" rtl="0" eaLnBrk="1" latinLnBrk="0" hangingPunct="1">
        <a:defRPr kumimoji="1" sz="1013" kern="1200">
          <a:solidFill>
            <a:schemeClr val="tx1"/>
          </a:solidFill>
          <a:latin typeface="+mn-lt"/>
          <a:ea typeface="+mn-ea"/>
          <a:cs typeface="+mn-cs"/>
        </a:defRPr>
      </a:lvl5pPr>
      <a:lvl6pPr marL="1285875" algn="l" defTabSz="514350" rtl="0" eaLnBrk="1" latinLnBrk="0" hangingPunct="1">
        <a:defRPr kumimoji="1" sz="1013" kern="1200">
          <a:solidFill>
            <a:schemeClr val="tx1"/>
          </a:solidFill>
          <a:latin typeface="+mn-lt"/>
          <a:ea typeface="+mn-ea"/>
          <a:cs typeface="+mn-cs"/>
        </a:defRPr>
      </a:lvl6pPr>
      <a:lvl7pPr marL="1543050" algn="l" defTabSz="514350" rtl="0" eaLnBrk="1" latinLnBrk="0" hangingPunct="1">
        <a:defRPr kumimoji="1" sz="1013" kern="1200">
          <a:solidFill>
            <a:schemeClr val="tx1"/>
          </a:solidFill>
          <a:latin typeface="+mn-lt"/>
          <a:ea typeface="+mn-ea"/>
          <a:cs typeface="+mn-cs"/>
        </a:defRPr>
      </a:lvl7pPr>
      <a:lvl8pPr marL="1800225" algn="l" defTabSz="514350" rtl="0" eaLnBrk="1" latinLnBrk="0" hangingPunct="1">
        <a:defRPr kumimoji="1" sz="1013" kern="1200">
          <a:solidFill>
            <a:schemeClr val="tx1"/>
          </a:solidFill>
          <a:latin typeface="+mn-lt"/>
          <a:ea typeface="+mn-ea"/>
          <a:cs typeface="+mn-cs"/>
        </a:defRPr>
      </a:lvl8pPr>
      <a:lvl9pPr marL="2057400" algn="l" defTabSz="514350" rtl="0" eaLnBrk="1" latinLnBrk="0" hangingPunct="1">
        <a:defRPr kumimoji="1"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e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1488" y="527404"/>
            <a:ext cx="5915025" cy="8741856"/>
          </a:xfrm>
        </p:spPr>
        <p:txBody>
          <a:bodyPr/>
          <a:lstStyle/>
          <a:p>
            <a:pPr algn="ctr"/>
            <a:r>
              <a:rPr kumimoji="1" lang="ja-JP" altLang="en-US" dirty="0" smtClean="0"/>
              <a:t>表紙</a:t>
            </a:r>
            <a:endParaRPr kumimoji="1" lang="ja-JP" altLang="en-US" dirty="0"/>
          </a:p>
        </p:txBody>
      </p:sp>
    </p:spTree>
    <p:extLst>
      <p:ext uri="{BB962C8B-B14F-4D97-AF65-F5344CB8AC3E}">
        <p14:creationId xmlns:p14="http://schemas.microsoft.com/office/powerpoint/2010/main" val="844005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3" name="コンテンツ プレースホルダー 2"/>
          <p:cNvSpPr>
            <a:spLocks noGrp="1"/>
          </p:cNvSpPr>
          <p:nvPr>
            <p:ph idx="1"/>
          </p:nvPr>
        </p:nvSpPr>
        <p:spPr>
          <a:xfrm>
            <a:off x="178501" y="1377541"/>
            <a:ext cx="6501000" cy="2117499"/>
          </a:xfrm>
        </p:spPr>
        <p:style>
          <a:lnRef idx="2">
            <a:schemeClr val="accent2"/>
          </a:lnRef>
          <a:fillRef idx="1">
            <a:schemeClr val="lt1"/>
          </a:fillRef>
          <a:effectRef idx="0">
            <a:schemeClr val="accent2"/>
          </a:effectRef>
          <a:fontRef idx="minor">
            <a:schemeClr val="dk1"/>
          </a:fontRef>
        </p:style>
        <p:txBody>
          <a:bodyPr>
            <a:noAutofit/>
          </a:bodyPr>
          <a:lstStyle/>
          <a:p>
            <a:r>
              <a:rPr lang="ja-JP" altLang="en-US" sz="2000" b="1" dirty="0" smtClean="0">
                <a:ln w="6600">
                  <a:solidFill>
                    <a:schemeClr val="accent2"/>
                  </a:solidFill>
                  <a:prstDash val="solid"/>
                </a:ln>
                <a:effectLst>
                  <a:outerShdw dist="38100" dir="2700000" algn="tl" rotWithShape="0">
                    <a:schemeClr val="accent2"/>
                  </a:outerShdw>
                </a:effectLst>
              </a:rPr>
              <a:t>制作期間</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：約</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3</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か月（</a:t>
            </a:r>
            <a:r>
              <a:rPr lang="ja-JP" altLang="en-US" sz="2000" b="1" dirty="0">
                <a:ln w="6600">
                  <a:solidFill>
                    <a:schemeClr val="accent2"/>
                  </a:solidFill>
                  <a:prstDash val="solid"/>
                </a:ln>
                <a:solidFill>
                  <a:srgbClr val="FFFFFF"/>
                </a:solidFill>
                <a:effectLst>
                  <a:outerShdw dist="38100" dir="2700000" algn="tl" rotWithShape="0">
                    <a:schemeClr val="accent2"/>
                  </a:outerShdw>
                </a:effectLst>
              </a:rPr>
              <a:t>令和</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2</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年</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6</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月下旬～</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9</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月下旬）</a:t>
            </a:r>
            <a:endPar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r>
              <a:rPr kumimoji="1" lang="ja-JP" altLang="en-US" sz="2000" b="1" dirty="0" smtClean="0">
                <a:ln w="6600">
                  <a:solidFill>
                    <a:schemeClr val="accent2"/>
                  </a:solidFill>
                  <a:prstDash val="solid"/>
                </a:ln>
                <a:effectLst>
                  <a:outerShdw dist="38100" dir="2700000" algn="tl" rotWithShape="0">
                    <a:schemeClr val="accent2"/>
                  </a:outerShdw>
                </a:effectLst>
              </a:rPr>
              <a:t>制作環境</a:t>
            </a:r>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visual </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s</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tudio 2015(</a:t>
            </a:r>
            <a:r>
              <a:rPr kumimoji="1" lang="en-US" altLang="ja-JP" sz="2000" b="1" dirty="0" smtClean="0">
                <a:ln w="6600">
                  <a:solidFill>
                    <a:schemeClr val="accent2"/>
                  </a:solidFill>
                  <a:prstDash val="solid"/>
                </a:ln>
                <a:solidFill>
                  <a:schemeClr val="tx1"/>
                </a:solidFill>
                <a:effectLst>
                  <a:outerShdw dist="38100" dir="2700000" algn="tl" rotWithShape="0">
                    <a:schemeClr val="accent2"/>
                  </a:outerShdw>
                </a:effectLst>
              </a:rPr>
              <a:t>DirectX</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a:t>
            </a:r>
          </a:p>
          <a:p>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初の個人制作ゲーム作品</a:t>
            </a:r>
            <a:endPar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000" b="1" dirty="0">
                <a:ln w="6600">
                  <a:solidFill>
                    <a:schemeClr val="accent2"/>
                  </a:solidFill>
                  <a:prstDash val="solid"/>
                </a:ln>
                <a:solidFill>
                  <a:srgbClr val="FFFFFF"/>
                </a:solidFill>
                <a:effectLst>
                  <a:outerShdw dist="38100" dir="2700000" algn="tl" rotWithShape="0">
                    <a:schemeClr val="accent2"/>
                  </a:outerShdw>
                </a:effectLst>
              </a:rPr>
              <a:t>作品名</a:t>
            </a:r>
            <a:r>
              <a:rPr lang="ja-JP" altLang="en-US" sz="2000" b="1" dirty="0">
                <a:ln w="6600">
                  <a:solidFill>
                    <a:schemeClr val="accent2"/>
                  </a:solidFill>
                  <a:prstDash val="solid"/>
                </a:ln>
                <a:effectLst>
                  <a:outerShdw dist="38100" dir="2700000" algn="tl" rotWithShape="0">
                    <a:schemeClr val="accent2"/>
                  </a:outerShdw>
                </a:effectLst>
              </a:rPr>
              <a:t>「</a:t>
            </a:r>
            <a:r>
              <a:rPr lang="en-US" altLang="ja-JP" sz="2000" b="1" dirty="0">
                <a:ln w="6600">
                  <a:solidFill>
                    <a:schemeClr val="accent2"/>
                  </a:solidFill>
                  <a:prstDash val="solid"/>
                </a:ln>
                <a:effectLst>
                  <a:outerShdw dist="38100" dir="2700000" algn="tl" rotWithShape="0">
                    <a:schemeClr val="accent2"/>
                  </a:outerShdw>
                </a:effectLst>
              </a:rPr>
              <a:t>GATE</a:t>
            </a:r>
            <a:r>
              <a:rPr lang="ja-JP" altLang="en-US" sz="2000" b="1" dirty="0">
                <a:ln w="6600">
                  <a:solidFill>
                    <a:schemeClr val="accent2"/>
                  </a:solidFill>
                  <a:prstDash val="solid"/>
                </a:ln>
                <a:effectLst>
                  <a:outerShdw dist="38100" dir="2700000" algn="tl" rotWithShape="0">
                    <a:schemeClr val="accent2"/>
                  </a:outerShdw>
                </a:effectLst>
              </a:rPr>
              <a:t> </a:t>
            </a:r>
            <a:r>
              <a:rPr lang="en-US" altLang="ja-JP" sz="2000" b="1" dirty="0">
                <a:ln w="6600">
                  <a:solidFill>
                    <a:schemeClr val="accent2"/>
                  </a:solidFill>
                  <a:prstDash val="solid"/>
                </a:ln>
                <a:effectLst>
                  <a:outerShdw dist="38100" dir="2700000" algn="tl" rotWithShape="0">
                    <a:schemeClr val="accent2"/>
                  </a:outerShdw>
                </a:effectLst>
              </a:rPr>
              <a:t>KEEPER</a:t>
            </a:r>
            <a:r>
              <a:rPr lang="ja-JP" altLang="en-US" sz="2000" b="1" dirty="0">
                <a:ln w="6600">
                  <a:solidFill>
                    <a:schemeClr val="accent2"/>
                  </a:solidFill>
                  <a:prstDash val="solid"/>
                </a:ln>
                <a:effectLst>
                  <a:outerShdw dist="38100" dir="2700000" algn="tl" rotWithShape="0">
                    <a:schemeClr val="accent2"/>
                  </a:outerShdw>
                </a:effectLst>
              </a:rPr>
              <a:t>」</a:t>
            </a:r>
            <a:endParaRPr lang="en-US" altLang="ja-JP" sz="2000" b="1" dirty="0">
              <a:ln w="6600">
                <a:solidFill>
                  <a:schemeClr val="accent2"/>
                </a:solidFill>
                <a:prstDash val="solid"/>
              </a:ln>
              <a:effectLst>
                <a:outerShdw dist="38100" dir="2700000" algn="tl" rotWithShape="0">
                  <a:schemeClr val="accent2"/>
                </a:outerShdw>
              </a:effectLst>
            </a:endParaRPr>
          </a:p>
          <a:p>
            <a:r>
              <a:rPr lang="ja-JP" altLang="en-US" sz="2000" b="1" dirty="0">
                <a:ln w="6600">
                  <a:solidFill>
                    <a:schemeClr val="accent2"/>
                  </a:solidFill>
                  <a:prstDash val="solid"/>
                </a:ln>
                <a:solidFill>
                  <a:srgbClr val="FFFFFF"/>
                </a:solidFill>
                <a:effectLst>
                  <a:outerShdw dist="38100" dir="2700000" algn="tl" rotWithShape="0">
                    <a:schemeClr val="accent2"/>
                  </a:outerShdw>
                </a:effectLst>
              </a:rPr>
              <a:t>「インベーダーゲーム」をモチーフに制作した　　　　　　　　　</a:t>
            </a:r>
            <a:r>
              <a:rPr lang="ja-JP" altLang="en-US" sz="2000" b="1" dirty="0">
                <a:ln w="6600">
                  <a:solidFill>
                    <a:schemeClr val="accent2"/>
                  </a:solidFill>
                  <a:prstDash val="solid"/>
                </a:ln>
                <a:effectLst>
                  <a:outerShdw dist="38100" dir="2700000" algn="tl" rotWithShape="0">
                    <a:schemeClr val="accent2"/>
                  </a:outerShdw>
                </a:effectLst>
              </a:rPr>
              <a:t>縦スクロールシューティング</a:t>
            </a:r>
            <a:endParaRPr lang="en-US" altLang="ja-JP" sz="2000" b="1" dirty="0">
              <a:ln w="6600">
                <a:solidFill>
                  <a:schemeClr val="accent2"/>
                </a:solidFill>
                <a:prstDash val="solid"/>
              </a:ln>
              <a:effectLst>
                <a:outerShdw dist="38100" dir="2700000" algn="tl" rotWithShape="0">
                  <a:schemeClr val="accent2"/>
                </a:outerShdw>
              </a:effectLst>
            </a:endParaRPr>
          </a:p>
          <a:p>
            <a:endPar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10" name="テキスト ボックス 9"/>
          <p:cNvSpPr txBox="1"/>
          <p:nvPr/>
        </p:nvSpPr>
        <p:spPr>
          <a:xfrm>
            <a:off x="0" y="9382780"/>
            <a:ext cx="543739" cy="523220"/>
          </a:xfrm>
          <a:prstGeom prst="rect">
            <a:avLst/>
          </a:prstGeom>
          <a:noFill/>
        </p:spPr>
        <p:txBody>
          <a:bodyPr wrap="none" rtlCol="0">
            <a:spAutoFit/>
          </a:bodyPr>
          <a:lstStyle/>
          <a:p>
            <a:r>
              <a:rPr lang="ja-JP" altLang="en-US" sz="2800" dirty="0"/>
              <a:t>９</a:t>
            </a:r>
            <a:endParaRPr kumimoji="1" lang="ja-JP" altLang="en-US" sz="2800" dirty="0"/>
          </a:p>
        </p:txBody>
      </p:sp>
      <p:sp>
        <p:nvSpPr>
          <p:cNvPr id="12" name="タイトル 1"/>
          <p:cNvSpPr txBox="1">
            <a:spLocks/>
          </p:cNvSpPr>
          <p:nvPr/>
        </p:nvSpPr>
        <p:spPr>
          <a:xfrm>
            <a:off x="178492" y="212187"/>
            <a:ext cx="6501009" cy="851882"/>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２</a:t>
            </a:r>
            <a:r>
              <a:rPr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シューティングゲーム制作</a:t>
            </a:r>
            <a:endParaRPr lang="ja-JP" alt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300" y="3675833"/>
            <a:ext cx="4167051" cy="234396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1826" y="5494832"/>
            <a:ext cx="4387675" cy="246806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817" y="7542559"/>
            <a:ext cx="3736589" cy="210183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5" name="コンテンツ プレースホルダー 2"/>
          <p:cNvSpPr txBox="1">
            <a:spLocks/>
          </p:cNvSpPr>
          <p:nvPr/>
        </p:nvSpPr>
        <p:spPr>
          <a:xfrm rot="251400">
            <a:off x="4526024" y="8179433"/>
            <a:ext cx="2153828" cy="1183568"/>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ランキング画面の実装</a:t>
            </a:r>
            <a:endParaRPr lang="en-US" altLang="ja-JP" sz="2800" b="1" dirty="0" smtClean="0">
              <a:ln w="6600">
                <a:solidFill>
                  <a:schemeClr val="accent2"/>
                </a:solidFill>
                <a:prstDash val="solid"/>
              </a:ln>
              <a:solidFill>
                <a:schemeClr val="tx1"/>
              </a:solidFill>
              <a:effectLst>
                <a:outerShdw dist="38100" dir="2700000" algn="tl" rotWithShape="0">
                  <a:schemeClr val="accent2"/>
                </a:outerShdw>
              </a:effectLst>
            </a:endParaRPr>
          </a:p>
        </p:txBody>
      </p:sp>
    </p:spTree>
    <p:extLst>
      <p:ext uri="{BB962C8B-B14F-4D97-AF65-F5344CB8AC3E}">
        <p14:creationId xmlns:p14="http://schemas.microsoft.com/office/powerpoint/2010/main" val="3720789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grpSp>
        <p:nvGrpSpPr>
          <p:cNvPr id="66" name="グループ化 65"/>
          <p:cNvGrpSpPr/>
          <p:nvPr/>
        </p:nvGrpSpPr>
        <p:grpSpPr>
          <a:xfrm>
            <a:off x="248750" y="4935347"/>
            <a:ext cx="4363815" cy="2454400"/>
            <a:chOff x="248750" y="4935347"/>
            <a:chExt cx="4363815" cy="2454400"/>
          </a:xfrm>
        </p:grpSpPr>
        <p:pic>
          <p:nvPicPr>
            <p:cNvPr id="40" name="図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751" y="4935347"/>
              <a:ext cx="4363377" cy="2454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3" name="直線コネクタ 42"/>
            <p:cNvCxnSpPr/>
            <p:nvPr/>
          </p:nvCxnSpPr>
          <p:spPr>
            <a:xfrm flipV="1">
              <a:off x="287811" y="5585282"/>
              <a:ext cx="4324535" cy="21023"/>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直線コネクタ 45"/>
            <p:cNvCxnSpPr/>
            <p:nvPr/>
          </p:nvCxnSpPr>
          <p:spPr>
            <a:xfrm flipV="1">
              <a:off x="288030" y="6097418"/>
              <a:ext cx="4324535" cy="21023"/>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直線コネクタ 47"/>
            <p:cNvCxnSpPr/>
            <p:nvPr/>
          </p:nvCxnSpPr>
          <p:spPr>
            <a:xfrm>
              <a:off x="248750" y="6651992"/>
              <a:ext cx="4363377"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3" name="コンテンツ プレースホルダー 2"/>
          <p:cNvSpPr>
            <a:spLocks noGrp="1"/>
          </p:cNvSpPr>
          <p:nvPr>
            <p:ph idx="1"/>
          </p:nvPr>
        </p:nvSpPr>
        <p:spPr>
          <a:xfrm>
            <a:off x="266046" y="7583287"/>
            <a:ext cx="6325905" cy="1814257"/>
          </a:xfrm>
        </p:spPr>
        <p:style>
          <a:lnRef idx="2">
            <a:schemeClr val="accent2"/>
          </a:lnRef>
          <a:fillRef idx="1">
            <a:schemeClr val="lt1"/>
          </a:fillRef>
          <a:effectRef idx="0">
            <a:schemeClr val="accent2"/>
          </a:effectRef>
          <a:fontRef idx="minor">
            <a:schemeClr val="dk1"/>
          </a:fontRef>
        </p:style>
        <p:txBody>
          <a:bodyPr anchor="t">
            <a:noAutofit/>
          </a:bodyPr>
          <a:lstStyle/>
          <a:p>
            <a:pPr marL="0" indent="0">
              <a:buNone/>
            </a:pP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パーティクルの制御</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や</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ランキング画面</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　</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ポーズ画面の導入等</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といった今後の　　　　ゲーム制作に関する根幹となる部分の実装に大きく成果が得られた作品となった。</a:t>
            </a:r>
            <a:endParaRPr kumimoji="1" lang="ja-JP"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タイトル 3"/>
          <p:cNvSpPr>
            <a:spLocks noGrp="1"/>
          </p:cNvSpPr>
          <p:nvPr>
            <p:ph type="title"/>
          </p:nvPr>
        </p:nvSpPr>
        <p:spPr>
          <a:xfrm>
            <a:off x="-3586943" y="0"/>
            <a:ext cx="3336424" cy="900563"/>
          </a:xfrm>
        </p:spPr>
        <p:txBody>
          <a:bodyPr/>
          <a:lstStyle/>
          <a:p>
            <a:pPr algn="ctr"/>
            <a:r>
              <a:rPr kumimoji="1" lang="ja-JP" altLang="en-US" dirty="0" smtClean="0"/>
              <a:t>２</a:t>
            </a:r>
            <a:r>
              <a:rPr kumimoji="1" lang="en-US" altLang="ja-JP" dirty="0" smtClean="0"/>
              <a:t>D</a:t>
            </a:r>
            <a:r>
              <a:rPr kumimoji="1" lang="ja-JP" altLang="en-US" dirty="0" smtClean="0"/>
              <a:t>シューティング</a:t>
            </a:r>
            <a:endParaRPr kumimoji="1" lang="ja-JP" altLang="en-US" dirty="0"/>
          </a:p>
        </p:txBody>
      </p:sp>
      <p:sp>
        <p:nvSpPr>
          <p:cNvPr id="7" name="テキスト ボックス 6"/>
          <p:cNvSpPr txBox="1"/>
          <p:nvPr/>
        </p:nvSpPr>
        <p:spPr>
          <a:xfrm>
            <a:off x="6286583" y="9358380"/>
            <a:ext cx="585417" cy="523220"/>
          </a:xfrm>
          <a:prstGeom prst="rect">
            <a:avLst/>
          </a:prstGeom>
          <a:noFill/>
        </p:spPr>
        <p:txBody>
          <a:bodyPr wrap="none" rtlCol="0">
            <a:spAutoFit/>
          </a:bodyPr>
          <a:lstStyle/>
          <a:p>
            <a:r>
              <a:rPr lang="en-US" altLang="ja-JP" sz="2800" dirty="0" smtClean="0"/>
              <a:t>10</a:t>
            </a:r>
            <a:endParaRPr kumimoji="1" lang="ja-JP" altLang="en-US" sz="2800" dirty="0"/>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0592" y="2560191"/>
            <a:ext cx="4429405" cy="2491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図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593" y="319357"/>
            <a:ext cx="4429405" cy="24915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コンテンツ プレースホルダー 2"/>
          <p:cNvSpPr txBox="1">
            <a:spLocks/>
          </p:cNvSpPr>
          <p:nvPr/>
        </p:nvSpPr>
        <p:spPr>
          <a:xfrm>
            <a:off x="220892" y="3103439"/>
            <a:ext cx="1435188" cy="152010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アイテムの取得状態に応</a:t>
            </a:r>
            <a:r>
              <a:rPr lang="ja-JP" altLang="en-US" sz="1800" b="1" dirty="0">
                <a:ln w="6600">
                  <a:solidFill>
                    <a:schemeClr val="accent2"/>
                  </a:solidFill>
                  <a:prstDash val="solid"/>
                </a:ln>
                <a:solidFill>
                  <a:srgbClr val="FFFFFF"/>
                </a:solidFill>
                <a:effectLst>
                  <a:outerShdw dist="38100" dir="2700000" algn="tl" rotWithShape="0">
                    <a:schemeClr val="accent2"/>
                  </a:outerShdw>
                </a:effectLst>
              </a:rPr>
              <a:t>じ</a:t>
            </a:r>
            <a:r>
              <a:rPr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て、　</a:t>
            </a:r>
            <a:r>
              <a:rPr lang="ja-JP" altLang="en-US" sz="1800" b="1" dirty="0" smtClean="0">
                <a:ln w="6600">
                  <a:solidFill>
                    <a:schemeClr val="accent2"/>
                  </a:solidFill>
                  <a:prstDash val="solid"/>
                </a:ln>
                <a:solidFill>
                  <a:schemeClr val="tx1"/>
                </a:solidFill>
                <a:effectLst>
                  <a:outerShdw dist="38100" dir="2700000" algn="tl" rotWithShape="0">
                    <a:schemeClr val="accent2"/>
                  </a:outerShdw>
                </a:effectLst>
              </a:rPr>
              <a:t>武器を切り替えられる</a:t>
            </a:r>
            <a:endParaRPr lang="en-US" altLang="ja-JP" sz="1800" b="1" dirty="0" smtClean="0">
              <a:ln w="6600">
                <a:solidFill>
                  <a:schemeClr val="accent2"/>
                </a:solidFill>
                <a:prstDash val="solid"/>
              </a:ln>
              <a:solidFill>
                <a:schemeClr val="tx1"/>
              </a:solidFill>
              <a:effectLst>
                <a:outerShdw dist="38100" dir="2700000" algn="tl" rotWithShape="0">
                  <a:schemeClr val="accent2"/>
                </a:outerShdw>
              </a:effectLst>
            </a:endParaRPr>
          </a:p>
        </p:txBody>
      </p:sp>
      <p:sp>
        <p:nvSpPr>
          <p:cNvPr id="14" name="フレーム 13"/>
          <p:cNvSpPr/>
          <p:nvPr/>
        </p:nvSpPr>
        <p:spPr>
          <a:xfrm>
            <a:off x="2304590" y="4757033"/>
            <a:ext cx="1099008" cy="278160"/>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コンテンツ プレースホルダー 2"/>
          <p:cNvSpPr txBox="1">
            <a:spLocks/>
          </p:cNvSpPr>
          <p:nvPr/>
        </p:nvSpPr>
        <p:spPr>
          <a:xfrm>
            <a:off x="4612129" y="266821"/>
            <a:ext cx="2070058" cy="1139665"/>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1800" b="1" dirty="0" smtClean="0">
                <a:ln w="6600">
                  <a:solidFill>
                    <a:schemeClr val="accent2"/>
                  </a:solidFill>
                  <a:prstDash val="solid"/>
                </a:ln>
                <a:solidFill>
                  <a:schemeClr val="bg1"/>
                </a:solidFill>
                <a:effectLst>
                  <a:outerShdw dist="38100" dir="2700000" algn="tl" rotWithShape="0">
                    <a:schemeClr val="accent2"/>
                  </a:outerShdw>
                </a:effectLst>
              </a:rPr>
              <a:t>被弾・爆発等に</a:t>
            </a:r>
            <a:r>
              <a:rPr lang="ja-JP" altLang="en-US" sz="1800" b="1" dirty="0" smtClean="0">
                <a:ln w="6600">
                  <a:solidFill>
                    <a:schemeClr val="accent2"/>
                  </a:solidFill>
                  <a:prstDash val="solid"/>
                </a:ln>
                <a:solidFill>
                  <a:schemeClr val="tx1"/>
                </a:solidFill>
                <a:effectLst>
                  <a:outerShdw dist="38100" dir="2700000" algn="tl" rotWithShape="0">
                    <a:schemeClr val="accent2"/>
                  </a:outerShdw>
                </a:effectLst>
              </a:rPr>
              <a:t>パーティクル　　エフェクト</a:t>
            </a:r>
            <a:r>
              <a:rPr lang="ja-JP" altLang="en-US" sz="1800" b="1" dirty="0" smtClean="0">
                <a:ln w="6600">
                  <a:solidFill>
                    <a:schemeClr val="accent2"/>
                  </a:solidFill>
                  <a:prstDash val="solid"/>
                </a:ln>
                <a:solidFill>
                  <a:schemeClr val="bg1"/>
                </a:solidFill>
                <a:effectLst>
                  <a:outerShdw dist="38100" dir="2700000" algn="tl" rotWithShape="0">
                    <a:schemeClr val="accent2"/>
                  </a:outerShdw>
                </a:effectLst>
              </a:rPr>
              <a:t>を使用</a:t>
            </a:r>
            <a:endParaRPr lang="en-US" altLang="ja-JP" sz="1800" b="1" dirty="0" smtClean="0">
              <a:ln w="6600">
                <a:solidFill>
                  <a:schemeClr val="accent2"/>
                </a:solidFill>
                <a:prstDash val="solid"/>
              </a:ln>
              <a:solidFill>
                <a:schemeClr val="bg1"/>
              </a:solidFill>
              <a:effectLst>
                <a:outerShdw dist="38100" dir="2700000" algn="tl" rotWithShape="0">
                  <a:schemeClr val="accent2"/>
                </a:outerShdw>
              </a:effectLst>
            </a:endParaRPr>
          </a:p>
        </p:txBody>
      </p:sp>
      <p:sp>
        <p:nvSpPr>
          <p:cNvPr id="18" name="フレーム 17"/>
          <p:cNvSpPr/>
          <p:nvPr/>
        </p:nvSpPr>
        <p:spPr>
          <a:xfrm>
            <a:off x="305403" y="2507588"/>
            <a:ext cx="1099008" cy="278160"/>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9" name="直線矢印コネクタ 18"/>
          <p:cNvCxnSpPr>
            <a:stCxn id="13" idx="2"/>
            <a:endCxn id="14" idx="1"/>
          </p:cNvCxnSpPr>
          <p:nvPr/>
        </p:nvCxnSpPr>
        <p:spPr>
          <a:xfrm>
            <a:off x="938486" y="4623545"/>
            <a:ext cx="1366104" cy="272568"/>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20" name="直線矢印コネクタ 19"/>
          <p:cNvCxnSpPr>
            <a:stCxn id="13" idx="0"/>
            <a:endCxn id="18" idx="2"/>
          </p:cNvCxnSpPr>
          <p:nvPr/>
        </p:nvCxnSpPr>
        <p:spPr>
          <a:xfrm flipH="1" flipV="1">
            <a:off x="854907" y="2785748"/>
            <a:ext cx="83579" cy="317691"/>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38" name="ドーナツ 37"/>
          <p:cNvSpPr/>
          <p:nvPr/>
        </p:nvSpPr>
        <p:spPr>
          <a:xfrm>
            <a:off x="2502296" y="692616"/>
            <a:ext cx="1965189" cy="1796745"/>
          </a:xfrm>
          <a:prstGeom prst="donut">
            <a:avLst>
              <a:gd name="adj" fmla="val 464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9" name="テキスト ボックス 48"/>
          <p:cNvSpPr txBox="1"/>
          <p:nvPr/>
        </p:nvSpPr>
        <p:spPr>
          <a:xfrm>
            <a:off x="4338660" y="5430367"/>
            <a:ext cx="441096" cy="309829"/>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fontScale="85000" lnSpcReduction="20000"/>
          </a:bodyPr>
          <a:lstStyle/>
          <a:p>
            <a:pPr marL="0" indent="0" algn="ctr">
              <a:buNone/>
            </a:pPr>
            <a:r>
              <a:rPr kumimoji="1" lang="en-US" altLang="ja-JP" sz="2000" dirty="0" smtClean="0">
                <a:ln w="0"/>
                <a:solidFill>
                  <a:srgbClr val="FF0000"/>
                </a:solidFill>
                <a:effectLst>
                  <a:outerShdw blurRad="38100" dist="19050" dir="2700000" algn="tl" rotWithShape="0">
                    <a:schemeClr val="dk1">
                      <a:alpha val="40000"/>
                    </a:schemeClr>
                  </a:outerShdw>
                </a:effectLst>
              </a:rPr>
              <a:t>×2</a:t>
            </a:r>
            <a:endParaRPr kumimoji="1" lang="ja-JP" altLang="en-US" sz="2000" dirty="0" smtClean="0">
              <a:ln w="0"/>
              <a:solidFill>
                <a:srgbClr val="FF0000"/>
              </a:solidFill>
              <a:effectLst>
                <a:outerShdw blurRad="38100" dist="19050" dir="2700000" algn="tl" rotWithShape="0">
                  <a:schemeClr val="dk1">
                    <a:alpha val="40000"/>
                  </a:schemeClr>
                </a:outerShdw>
              </a:effectLst>
            </a:endParaRPr>
          </a:p>
        </p:txBody>
      </p:sp>
      <p:sp>
        <p:nvSpPr>
          <p:cNvPr id="50" name="テキスト ボックス 49"/>
          <p:cNvSpPr txBox="1"/>
          <p:nvPr/>
        </p:nvSpPr>
        <p:spPr>
          <a:xfrm>
            <a:off x="4338660" y="5968045"/>
            <a:ext cx="441096" cy="309829"/>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fontScale="85000" lnSpcReduction="20000"/>
          </a:bodyPr>
          <a:lstStyle/>
          <a:p>
            <a:pPr marL="0" indent="0" algn="ctr">
              <a:buNone/>
            </a:pPr>
            <a:r>
              <a:rPr kumimoji="1" lang="en-US" altLang="ja-JP" sz="2000" dirty="0" smtClean="0">
                <a:ln w="0"/>
                <a:solidFill>
                  <a:srgbClr val="FF0000"/>
                </a:solidFill>
                <a:effectLst>
                  <a:outerShdw blurRad="38100" dist="19050" dir="2700000" algn="tl" rotWithShape="0">
                    <a:schemeClr val="dk1">
                      <a:alpha val="40000"/>
                    </a:schemeClr>
                  </a:outerShdw>
                </a:effectLst>
              </a:rPr>
              <a:t>×3</a:t>
            </a:r>
            <a:endParaRPr kumimoji="1" lang="ja-JP" altLang="en-US" sz="2000" dirty="0" smtClean="0">
              <a:ln w="0"/>
              <a:solidFill>
                <a:srgbClr val="FF0000"/>
              </a:solidFill>
              <a:effectLst>
                <a:outerShdw blurRad="38100" dist="19050" dir="2700000" algn="tl" rotWithShape="0">
                  <a:schemeClr val="dk1">
                    <a:alpha val="40000"/>
                  </a:schemeClr>
                </a:outerShdw>
              </a:effectLst>
            </a:endParaRPr>
          </a:p>
        </p:txBody>
      </p:sp>
      <p:sp>
        <p:nvSpPr>
          <p:cNvPr id="51" name="テキスト ボックス 50"/>
          <p:cNvSpPr txBox="1"/>
          <p:nvPr/>
        </p:nvSpPr>
        <p:spPr>
          <a:xfrm>
            <a:off x="4338660" y="6519527"/>
            <a:ext cx="441096" cy="309829"/>
          </a:xfrm>
          <a:prstGeom prst="rect">
            <a:avLst/>
          </a:prstGeom>
        </p:spPr>
        <p:style>
          <a:lnRef idx="2">
            <a:schemeClr val="accent1"/>
          </a:lnRef>
          <a:fillRef idx="1">
            <a:schemeClr val="lt1"/>
          </a:fillRef>
          <a:effectRef idx="0">
            <a:schemeClr val="accent1"/>
          </a:effectRef>
          <a:fontRef idx="minor">
            <a:schemeClr val="dk1"/>
          </a:fontRef>
        </p:style>
        <p:txBody>
          <a:bodyPr vert="horz" wrap="none" lIns="91440" tIns="45720" rIns="91440" bIns="45720" rtlCol="0" anchor="ctr">
            <a:normAutofit fontScale="85000" lnSpcReduction="20000"/>
          </a:bodyPr>
          <a:lstStyle/>
          <a:p>
            <a:pPr marL="0" indent="0" algn="ctr">
              <a:buNone/>
            </a:pPr>
            <a:r>
              <a:rPr kumimoji="1" lang="en-US" altLang="ja-JP" sz="2000" dirty="0" smtClean="0">
                <a:ln w="0"/>
                <a:solidFill>
                  <a:srgbClr val="FF0000"/>
                </a:solidFill>
                <a:effectLst>
                  <a:outerShdw blurRad="38100" dist="19050" dir="2700000" algn="tl" rotWithShape="0">
                    <a:schemeClr val="dk1">
                      <a:alpha val="40000"/>
                    </a:schemeClr>
                  </a:outerShdw>
                </a:effectLst>
              </a:rPr>
              <a:t>×4</a:t>
            </a:r>
            <a:endParaRPr kumimoji="1" lang="ja-JP" altLang="en-US" sz="2000" dirty="0" smtClean="0">
              <a:ln w="0"/>
              <a:solidFill>
                <a:srgbClr val="FF0000"/>
              </a:solidFill>
              <a:effectLst>
                <a:outerShdw blurRad="38100" dist="19050" dir="2700000" algn="tl" rotWithShape="0">
                  <a:schemeClr val="dk1">
                    <a:alpha val="40000"/>
                  </a:schemeClr>
                </a:outerShdw>
              </a:effectLst>
            </a:endParaRPr>
          </a:p>
        </p:txBody>
      </p:sp>
      <p:cxnSp>
        <p:nvCxnSpPr>
          <p:cNvPr id="54" name="直線矢印コネクタ 53"/>
          <p:cNvCxnSpPr>
            <a:stCxn id="64" idx="1"/>
            <a:endCxn id="49" idx="3"/>
          </p:cNvCxnSpPr>
          <p:nvPr/>
        </p:nvCxnSpPr>
        <p:spPr>
          <a:xfrm flipH="1" flipV="1">
            <a:off x="4779756" y="5585282"/>
            <a:ext cx="345807" cy="522647"/>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60" name="直線矢印コネクタ 59"/>
          <p:cNvCxnSpPr>
            <a:stCxn id="64" idx="1"/>
            <a:endCxn id="51" idx="3"/>
          </p:cNvCxnSpPr>
          <p:nvPr/>
        </p:nvCxnSpPr>
        <p:spPr>
          <a:xfrm flipH="1">
            <a:off x="4779756" y="6107929"/>
            <a:ext cx="345807" cy="566513"/>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64" name="コンテンツ プレースホルダー 2"/>
          <p:cNvSpPr txBox="1">
            <a:spLocks/>
          </p:cNvSpPr>
          <p:nvPr/>
        </p:nvSpPr>
        <p:spPr>
          <a:xfrm>
            <a:off x="5125563" y="5347876"/>
            <a:ext cx="1660094" cy="152010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1800" b="1" dirty="0" smtClean="0">
                <a:ln w="6600">
                  <a:solidFill>
                    <a:schemeClr val="accent2"/>
                  </a:solidFill>
                  <a:prstDash val="solid"/>
                </a:ln>
                <a:solidFill>
                  <a:schemeClr val="bg1"/>
                </a:solidFill>
                <a:effectLst>
                  <a:outerShdw dist="38100" dir="2700000" algn="tl" rotWithShape="0">
                    <a:schemeClr val="accent2"/>
                  </a:outerShdw>
                </a:effectLst>
              </a:rPr>
              <a:t>防衛ラインに近い敵を　　倒せば、　　　</a:t>
            </a:r>
            <a:r>
              <a:rPr lang="ja-JP" altLang="en-US" sz="1800" b="1" dirty="0" smtClean="0">
                <a:ln w="6600">
                  <a:solidFill>
                    <a:schemeClr val="accent2"/>
                  </a:solidFill>
                  <a:prstDash val="solid"/>
                </a:ln>
                <a:solidFill>
                  <a:schemeClr val="tx1"/>
                </a:solidFill>
                <a:effectLst>
                  <a:outerShdw dist="38100" dir="2700000" algn="tl" rotWithShape="0">
                    <a:schemeClr val="accent2"/>
                  </a:outerShdw>
                </a:effectLst>
              </a:rPr>
              <a:t>獲得スコアが　　倍増する</a:t>
            </a:r>
            <a:endParaRPr lang="en-US" altLang="ja-JP" sz="1800" b="1" dirty="0" smtClean="0">
              <a:ln w="6600">
                <a:solidFill>
                  <a:schemeClr val="accent2"/>
                </a:solidFill>
                <a:prstDash val="solid"/>
              </a:ln>
              <a:solidFill>
                <a:schemeClr val="tx1"/>
              </a:solidFill>
              <a:effectLst>
                <a:outerShdw dist="38100" dir="2700000" algn="tl" rotWithShape="0">
                  <a:schemeClr val="accent2"/>
                </a:outerShdw>
              </a:effectLst>
            </a:endParaRPr>
          </a:p>
        </p:txBody>
      </p:sp>
      <p:sp>
        <p:nvSpPr>
          <p:cNvPr id="76" name="フレーム 75"/>
          <p:cNvSpPr/>
          <p:nvPr/>
        </p:nvSpPr>
        <p:spPr>
          <a:xfrm>
            <a:off x="248314" y="6931549"/>
            <a:ext cx="4363813" cy="244632"/>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7" name="直線矢印コネクタ 76"/>
          <p:cNvCxnSpPr>
            <a:stCxn id="64" idx="2"/>
            <a:endCxn id="76" idx="3"/>
          </p:cNvCxnSpPr>
          <p:nvPr/>
        </p:nvCxnSpPr>
        <p:spPr>
          <a:xfrm flipH="1">
            <a:off x="4612127" y="6867982"/>
            <a:ext cx="1343483" cy="185883"/>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cxnSp>
        <p:nvCxnSpPr>
          <p:cNvPr id="87" name="直線矢印コネクタ 86"/>
          <p:cNvCxnSpPr>
            <a:stCxn id="64" idx="1"/>
            <a:endCxn id="50" idx="3"/>
          </p:cNvCxnSpPr>
          <p:nvPr/>
        </p:nvCxnSpPr>
        <p:spPr>
          <a:xfrm flipH="1">
            <a:off x="4779756" y="6107929"/>
            <a:ext cx="345807" cy="15031"/>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788406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2" name="タイトル 1"/>
          <p:cNvSpPr>
            <a:spLocks noGrp="1"/>
          </p:cNvSpPr>
          <p:nvPr>
            <p:ph type="title"/>
          </p:nvPr>
        </p:nvSpPr>
        <p:spPr>
          <a:xfrm>
            <a:off x="471488" y="284954"/>
            <a:ext cx="6054573" cy="750251"/>
          </a:xfrm>
        </p:spPr>
        <p:style>
          <a:lnRef idx="2">
            <a:schemeClr val="dk1"/>
          </a:lnRef>
          <a:fillRef idx="1">
            <a:schemeClr val="lt1"/>
          </a:fillRef>
          <a:effectRef idx="0">
            <a:schemeClr val="dk1"/>
          </a:effectRef>
          <a:fontRef idx="minor">
            <a:schemeClr val="dk1"/>
          </a:fontRef>
        </p:style>
        <p:txBody>
          <a:bodyPr>
            <a:normAutofit/>
          </a:bodyPr>
          <a:lstStyle/>
          <a:p>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秋のハッカソン（チーム制作イベント</a:t>
            </a:r>
            <a:r>
              <a:rPr kumimoji="1" lang="ja-JP" altLang="en-US" dirty="0" smtClean="0"/>
              <a:t>）</a:t>
            </a:r>
            <a:endParaRPr kumimoji="1" lang="ja-JP" altLang="en-US" dirty="0"/>
          </a:p>
        </p:txBody>
      </p:sp>
      <p:sp>
        <p:nvSpPr>
          <p:cNvPr id="3" name="コンテンツ プレースホルダー 2"/>
          <p:cNvSpPr>
            <a:spLocks noGrp="1"/>
          </p:cNvSpPr>
          <p:nvPr>
            <p:ph idx="1"/>
          </p:nvPr>
        </p:nvSpPr>
        <p:spPr>
          <a:xfrm>
            <a:off x="471488" y="1215024"/>
            <a:ext cx="5915025" cy="3791404"/>
          </a:xfrm>
        </p:spPr>
        <p:style>
          <a:lnRef idx="2">
            <a:schemeClr val="accent2"/>
          </a:lnRef>
          <a:fillRef idx="1">
            <a:schemeClr val="lt1"/>
          </a:fillRef>
          <a:effectRef idx="0">
            <a:schemeClr val="accent2"/>
          </a:effectRef>
          <a:fontRef idx="minor">
            <a:schemeClr val="dk1"/>
          </a:fontRef>
        </p:style>
        <p:txBody>
          <a:bodyPr anchor="ctr">
            <a:normAutofit lnSpcReduction="10000"/>
          </a:bodyPr>
          <a:lstStyle/>
          <a:p>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令和</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2</a:t>
            </a:r>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年</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10</a:t>
            </a:r>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月</a:t>
            </a:r>
            <a:r>
              <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9</a:t>
            </a:r>
            <a:r>
              <a:rPr kumimoji="1"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日に開催</a:t>
            </a:r>
            <a:endParaRPr kumimoji="1"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制作時間</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10</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時間</a:t>
            </a:r>
            <a:endPar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チーム人数</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4</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人</a:t>
            </a:r>
            <a:endPar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制作環境</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visual studio 2015(</a:t>
            </a:r>
            <a:r>
              <a:rPr lang="en-US" altLang="ja-JP" sz="2000" b="1" dirty="0" smtClean="0">
                <a:ln w="6600">
                  <a:solidFill>
                    <a:schemeClr val="accent2"/>
                  </a:solidFill>
                  <a:prstDash val="solid"/>
                </a:ln>
                <a:solidFill>
                  <a:schemeClr val="tx1"/>
                </a:solidFill>
                <a:effectLst>
                  <a:outerShdw dist="38100" dir="2700000" algn="tl" rotWithShape="0">
                    <a:schemeClr val="accent2"/>
                  </a:outerShdw>
                </a:effectLst>
              </a:rPr>
              <a:t>DirectX</a:t>
            </a:r>
            <a:r>
              <a:rPr lang="en-US" altLang="ja-JP" sz="2000" b="1" dirty="0" smtClean="0">
                <a:ln w="6600">
                  <a:solidFill>
                    <a:schemeClr val="accent2"/>
                  </a:solidFill>
                  <a:prstDash val="solid"/>
                </a:ln>
                <a:solidFill>
                  <a:srgbClr val="FFFFFF"/>
                </a:solidFill>
                <a:effectLst>
                  <a:outerShdw dist="38100" dir="2700000" algn="tl" rotWithShape="0">
                    <a:schemeClr val="accent2"/>
                  </a:outerShdw>
                </a:effectLst>
              </a:rPr>
              <a:t>)</a:t>
            </a:r>
          </a:p>
          <a:p>
            <a:r>
              <a:rPr kumimoji="1"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制作テーマ</a:t>
            </a:r>
            <a:endParaRPr kumimoji="1" lang="en-US" altLang="ja-JP" sz="2000" b="1" dirty="0" smtClean="0">
              <a:ln w="6600">
                <a:solidFill>
                  <a:schemeClr val="accent2"/>
                </a:solidFill>
                <a:prstDash val="solid"/>
              </a:ln>
              <a:solidFill>
                <a:schemeClr val="tx1"/>
              </a:solidFill>
              <a:effectLst>
                <a:outerShdw dist="38100" dir="2700000" algn="tl" rotWithShape="0">
                  <a:schemeClr val="accent2"/>
                </a:outerShdw>
              </a:effectLst>
            </a:endParaRPr>
          </a:p>
          <a:p>
            <a:pPr lvl="1"/>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「ソーシャルディスタンス」</a:t>
            </a:r>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a:p>
            <a:pPr lvl="1"/>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「あまりコントローラーに触れずにプレイできる」</a:t>
            </a:r>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a:p>
            <a:pPr lvl="1"/>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025" b="1" dirty="0" smtClean="0">
                <a:ln w="6600">
                  <a:solidFill>
                    <a:schemeClr val="accent2"/>
                  </a:solidFill>
                  <a:prstDash val="solid"/>
                </a:ln>
                <a:solidFill>
                  <a:schemeClr val="tx1"/>
                </a:solidFill>
                <a:effectLst>
                  <a:outerShdw dist="38100" dir="2700000" algn="tl" rotWithShape="0">
                    <a:schemeClr val="accent2"/>
                  </a:outerShdw>
                </a:effectLst>
              </a:rPr>
              <a:t>担当した作業</a:t>
            </a:r>
            <a:endParaRPr lang="en-US" altLang="ja-JP" sz="2025" b="1" dirty="0" smtClean="0">
              <a:ln w="6600">
                <a:solidFill>
                  <a:schemeClr val="accent2"/>
                </a:solidFill>
                <a:prstDash val="solid"/>
              </a:ln>
              <a:solidFill>
                <a:schemeClr val="tx1"/>
              </a:solidFill>
              <a:effectLst>
                <a:outerShdw dist="38100" dir="2700000" algn="tl" rotWithShape="0">
                  <a:schemeClr val="accent2"/>
                </a:outerShdw>
              </a:effectLst>
            </a:endParaRPr>
          </a:p>
          <a:p>
            <a:pPr lvl="1"/>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タイトル画面、チュートリアル画面、ポーズ画面、リザルト画面、ランキング画面の実装</a:t>
            </a:r>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a:p>
            <a:pPr lvl="1"/>
            <a:r>
              <a:rPr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一部テクスチャの作成</a:t>
            </a:r>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コンテンツ プレースホルダー 2"/>
          <p:cNvSpPr txBox="1">
            <a:spLocks/>
          </p:cNvSpPr>
          <p:nvPr/>
        </p:nvSpPr>
        <p:spPr>
          <a:xfrm>
            <a:off x="471487" y="7524205"/>
            <a:ext cx="5915026" cy="1515291"/>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主人公のウイルス感染を回避しながら　　　　外出するというテーマ</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カプセル薬を弾に見立てた、　　　　　　　　</a:t>
            </a:r>
            <a:r>
              <a:rPr lang="ja-JP" altLang="en-US" sz="2400" b="1" dirty="0" smtClean="0">
                <a:ln w="6600">
                  <a:solidFill>
                    <a:schemeClr val="accent2"/>
                  </a:solidFill>
                  <a:prstDash val="solid"/>
                </a:ln>
                <a:effectLst>
                  <a:outerShdw dist="38100" dir="2700000" algn="tl" rotWithShape="0">
                    <a:schemeClr val="accent2"/>
                  </a:outerShdw>
                </a:effectLst>
              </a:rPr>
              <a:t>「ワンボタン式シューティングゲーム」</a:t>
            </a:r>
            <a:endParaRPr lang="ja-JP" altLang="en-US" sz="2400" b="1" dirty="0">
              <a:ln w="6600">
                <a:solidFill>
                  <a:schemeClr val="accent2"/>
                </a:solidFill>
                <a:prstDash val="solid"/>
              </a:ln>
              <a:effectLst>
                <a:outerShdw dist="38100" dir="2700000" algn="tl" rotWithShape="0">
                  <a:schemeClr val="accent2"/>
                </a:outerShdw>
              </a:effectLst>
            </a:endParaRPr>
          </a:p>
        </p:txBody>
      </p:sp>
      <p:sp>
        <p:nvSpPr>
          <p:cNvPr id="8" name="テキスト ボックス 7"/>
          <p:cNvSpPr txBox="1"/>
          <p:nvPr/>
        </p:nvSpPr>
        <p:spPr>
          <a:xfrm>
            <a:off x="0" y="9372017"/>
            <a:ext cx="585417" cy="523220"/>
          </a:xfrm>
          <a:prstGeom prst="rect">
            <a:avLst/>
          </a:prstGeom>
          <a:noFill/>
        </p:spPr>
        <p:txBody>
          <a:bodyPr wrap="none" rtlCol="0">
            <a:spAutoFit/>
          </a:bodyPr>
          <a:lstStyle/>
          <a:p>
            <a:r>
              <a:rPr lang="en-US" altLang="ja-JP" sz="2800" dirty="0" smtClean="0"/>
              <a:t>11</a:t>
            </a:r>
            <a:endParaRPr kumimoji="1" lang="ja-JP" altLang="en-US" sz="2800"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6785" y="5463943"/>
            <a:ext cx="2965269" cy="1602746"/>
          </a:xfrm>
          <a:prstGeom prst="rect">
            <a:avLst/>
          </a:prstGeom>
        </p:spPr>
      </p:pic>
      <p:sp>
        <p:nvSpPr>
          <p:cNvPr id="7" name="タイトル 1"/>
          <p:cNvSpPr txBox="1">
            <a:spLocks/>
          </p:cNvSpPr>
          <p:nvPr/>
        </p:nvSpPr>
        <p:spPr>
          <a:xfrm rot="20774692">
            <a:off x="302587" y="5890191"/>
            <a:ext cx="3081403" cy="750251"/>
          </a:xfrm>
          <a:prstGeom prst="rect">
            <a:avLst/>
          </a:prstGeom>
          <a:ln>
            <a:solidFill>
              <a:schemeClr val="tx1"/>
            </a:solidFill>
          </a:ln>
        </p:spPr>
        <p:style>
          <a:lnRef idx="1">
            <a:schemeClr val="accent6"/>
          </a:lnRef>
          <a:fillRef idx="3">
            <a:schemeClr val="accent6"/>
          </a:fillRef>
          <a:effectRef idx="2">
            <a:schemeClr val="accent6"/>
          </a:effectRef>
          <a:fontRef idx="minor">
            <a:schemeClr val="lt1"/>
          </a:fontRef>
        </p:style>
        <p:txBody>
          <a:bodyPr vert="horz" lIns="91440" tIns="45720" rIns="91440" bIns="45720" rtlCol="0" anchor="ctr">
            <a:no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ja-JP" altLang="en-US" sz="2400" b="1" dirty="0" smtClean="0">
                <a:ln w="9525">
                  <a:solidFill>
                    <a:schemeClr val="tx1"/>
                  </a:solidFill>
                  <a:prstDash val="solid"/>
                </a:ln>
                <a:effectLst>
                  <a:outerShdw blurRad="12700" dist="38100" dir="2700000" algn="tl" rotWithShape="0">
                    <a:schemeClr val="bg1">
                      <a:lumMod val="50000"/>
                    </a:schemeClr>
                  </a:outerShdw>
                </a:effectLst>
              </a:rPr>
              <a:t>作品名</a:t>
            </a:r>
            <a:endParaRPr lang="en-US" altLang="ja-JP" sz="2400" b="1" dirty="0" smtClean="0">
              <a:ln w="9525">
                <a:solidFill>
                  <a:schemeClr val="tx1"/>
                </a:solidFill>
                <a:prstDash val="solid"/>
              </a:ln>
              <a:effectLst>
                <a:outerShdw blurRad="12700" dist="38100" dir="2700000" algn="tl" rotWithShape="0">
                  <a:schemeClr val="bg1">
                    <a:lumMod val="50000"/>
                  </a:schemeClr>
                </a:outerShdw>
              </a:effectLst>
            </a:endParaRPr>
          </a:p>
          <a:p>
            <a:r>
              <a:rPr lang="en-US" altLang="ja-JP" sz="2400" b="1" dirty="0" smtClean="0">
                <a:ln w="9525">
                  <a:solidFill>
                    <a:schemeClr val="tx1"/>
                  </a:solidFill>
                  <a:prstDash val="solid"/>
                </a:ln>
                <a:effectLst>
                  <a:outerShdw blurRad="12700" dist="38100" dir="2700000" algn="tl" rotWithShape="0">
                    <a:schemeClr val="bg1">
                      <a:lumMod val="50000"/>
                    </a:schemeClr>
                  </a:outerShdw>
                </a:effectLst>
              </a:rPr>
              <a:t>『</a:t>
            </a:r>
            <a:r>
              <a:rPr lang="ja-JP" altLang="en-US" sz="2400" b="1" dirty="0" smtClean="0">
                <a:ln w="9525">
                  <a:solidFill>
                    <a:schemeClr val="tx1"/>
                  </a:solidFill>
                  <a:prstDash val="solid"/>
                </a:ln>
                <a:effectLst>
                  <a:outerShdw blurRad="12700" dist="38100" dir="2700000" algn="tl" rotWithShape="0">
                    <a:schemeClr val="bg1">
                      <a:lumMod val="50000"/>
                    </a:schemeClr>
                  </a:outerShdw>
                </a:effectLst>
              </a:rPr>
              <a:t>カンセンセカイ</a:t>
            </a:r>
            <a:r>
              <a:rPr lang="en-US" altLang="ja-JP" sz="2400" b="1" dirty="0" smtClean="0">
                <a:ln w="9525">
                  <a:solidFill>
                    <a:schemeClr val="tx1"/>
                  </a:solidFill>
                  <a:prstDash val="solid"/>
                </a:ln>
                <a:effectLst>
                  <a:outerShdw blurRad="12700" dist="38100" dir="2700000" algn="tl" rotWithShape="0">
                    <a:schemeClr val="bg1">
                      <a:lumMod val="50000"/>
                    </a:schemeClr>
                  </a:outerShdw>
                </a:effectLst>
              </a:rPr>
              <a:t>』</a:t>
            </a:r>
            <a:endParaRPr lang="ja-JP" altLang="en-US" sz="2400" b="1" dirty="0" smtClean="0">
              <a:ln w="9525">
                <a:solidFill>
                  <a:schemeClr val="tx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024465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2" y="0"/>
            <a:ext cx="6857999" cy="9906000"/>
          </a:xfrm>
          <a:prstGeom prst="rect">
            <a:avLst/>
          </a:prstGeom>
        </p:spPr>
      </p:pic>
      <p:sp>
        <p:nvSpPr>
          <p:cNvPr id="2" name="タイトル 1"/>
          <p:cNvSpPr>
            <a:spLocks noGrp="1"/>
          </p:cNvSpPr>
          <p:nvPr>
            <p:ph type="title"/>
          </p:nvPr>
        </p:nvSpPr>
        <p:spPr>
          <a:xfrm>
            <a:off x="-2209082" y="239305"/>
            <a:ext cx="2008666" cy="850459"/>
          </a:xfrm>
        </p:spPr>
        <p:txBody>
          <a:bodyPr/>
          <a:lstStyle/>
          <a:p>
            <a:r>
              <a:rPr kumimoji="1" lang="ja-JP" altLang="en-US" dirty="0" smtClean="0"/>
              <a:t>ハッカソン</a:t>
            </a:r>
            <a:endParaRPr kumimoji="1" lang="ja-JP" altLang="en-US" dirty="0"/>
          </a:p>
        </p:txBody>
      </p:sp>
      <p:sp>
        <p:nvSpPr>
          <p:cNvPr id="3" name="コンテンツ プレースホルダー 2"/>
          <p:cNvSpPr>
            <a:spLocks noGrp="1"/>
          </p:cNvSpPr>
          <p:nvPr>
            <p:ph idx="1"/>
          </p:nvPr>
        </p:nvSpPr>
        <p:spPr>
          <a:xfrm>
            <a:off x="306976" y="6348617"/>
            <a:ext cx="6244046" cy="3034163"/>
          </a:xfrm>
        </p:spPr>
        <p:style>
          <a:lnRef idx="2">
            <a:schemeClr val="accent2"/>
          </a:lnRef>
          <a:fillRef idx="1">
            <a:schemeClr val="lt1"/>
          </a:fillRef>
          <a:effectRef idx="0">
            <a:schemeClr val="accent2"/>
          </a:effectRef>
          <a:fontRef idx="minor">
            <a:schemeClr val="dk1"/>
          </a:fontRef>
        </p:style>
        <p:txBody>
          <a:bodyPr>
            <a:noAutofit/>
          </a:bodyPr>
          <a:lstStyle/>
          <a:p>
            <a:r>
              <a:rPr kumimoji="1"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10</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時間</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という短い時間でのチーム制作で、</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役割分担</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はもちろんのこと、　　　　　　効率よく作品の完成を目指していくには、　　　　　　</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どう作業</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す</a:t>
            </a:r>
            <a:r>
              <a:rPr lang="ja-JP" altLang="en-US" sz="2400" b="1" dirty="0">
                <a:ln w="6600">
                  <a:solidFill>
                    <a:schemeClr val="accent2"/>
                  </a:solidFill>
                  <a:prstDash val="solid"/>
                </a:ln>
                <a:solidFill>
                  <a:schemeClr val="tx1"/>
                </a:solidFill>
                <a:effectLst>
                  <a:outerShdw dist="38100" dir="2700000" algn="tl" rotWithShape="0">
                    <a:schemeClr val="accent2"/>
                  </a:outerShdw>
                </a:effectLst>
              </a:rPr>
              <a:t>れ</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ばよいか</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考えることが出来た。</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自分の担当した作業では、　　　　　　　ゲームの雰囲気に</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合</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うように</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背景・</a:t>
            </a:r>
            <a:r>
              <a:rPr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BGM</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の選別</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を行い</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各画面の遷移を実装</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した。</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テキスト ボックス 3"/>
          <p:cNvSpPr txBox="1"/>
          <p:nvPr/>
        </p:nvSpPr>
        <p:spPr>
          <a:xfrm>
            <a:off x="6272583" y="9382780"/>
            <a:ext cx="585417" cy="523220"/>
          </a:xfrm>
          <a:prstGeom prst="rect">
            <a:avLst/>
          </a:prstGeom>
          <a:noFill/>
        </p:spPr>
        <p:txBody>
          <a:bodyPr wrap="none" rtlCol="0">
            <a:spAutoFit/>
          </a:bodyPr>
          <a:lstStyle/>
          <a:p>
            <a:r>
              <a:rPr lang="en-US" altLang="ja-JP" sz="2800" dirty="0" smtClean="0"/>
              <a:t>12</a:t>
            </a: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9205" y="3680039"/>
            <a:ext cx="4741817" cy="25459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976" y="239305"/>
            <a:ext cx="4749919" cy="2528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コンテンツ プレースホルダー 2"/>
          <p:cNvSpPr txBox="1">
            <a:spLocks/>
          </p:cNvSpPr>
          <p:nvPr/>
        </p:nvSpPr>
        <p:spPr>
          <a:xfrm>
            <a:off x="252028" y="2757010"/>
            <a:ext cx="1702642" cy="1600746"/>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800" dirty="0" smtClean="0">
                <a:ln w="0"/>
                <a:solidFill>
                  <a:schemeClr val="tx1"/>
                </a:solidFill>
                <a:effectLst>
                  <a:outerShdw blurRad="38100" dist="19050" dir="2700000" algn="tl" rotWithShape="0">
                    <a:schemeClr val="dk1">
                      <a:alpha val="40000"/>
                    </a:schemeClr>
                  </a:outerShdw>
                </a:effectLst>
              </a:rPr>
              <a:t>自動で　上下移動を行う</a:t>
            </a:r>
          </a:p>
        </p:txBody>
      </p:sp>
      <p:sp>
        <p:nvSpPr>
          <p:cNvPr id="9" name="コンテンツ プレースホルダー 2"/>
          <p:cNvSpPr txBox="1">
            <a:spLocks/>
          </p:cNvSpPr>
          <p:nvPr/>
        </p:nvSpPr>
        <p:spPr>
          <a:xfrm>
            <a:off x="4557331" y="911787"/>
            <a:ext cx="2197884" cy="1600746"/>
          </a:xfrm>
          <a:prstGeom prst="rect">
            <a:avLst/>
          </a:prstGeom>
        </p:spPr>
        <p:style>
          <a:lnRef idx="0">
            <a:schemeClr val="accent6"/>
          </a:lnRef>
          <a:fillRef idx="3">
            <a:schemeClr val="accent6"/>
          </a:fillRef>
          <a:effectRef idx="3">
            <a:schemeClr val="accent6"/>
          </a:effectRef>
          <a:fontRef idx="minor">
            <a:schemeClr val="lt1"/>
          </a:fontRef>
        </p:style>
        <p:txBody>
          <a:bodyPr vert="horz" lIns="91440" tIns="45720" rIns="91440" bIns="45720" rtlCol="0" anchor="ctr">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800" dirty="0" smtClean="0">
                <a:ln w="0"/>
                <a:solidFill>
                  <a:schemeClr val="tx1"/>
                </a:solidFill>
                <a:effectLst>
                  <a:outerShdw blurRad="38100" dist="19050" dir="2700000" algn="tl" rotWithShape="0">
                    <a:schemeClr val="dk1">
                      <a:alpha val="40000"/>
                    </a:schemeClr>
                  </a:outerShdw>
                </a:effectLst>
              </a:rPr>
              <a:t>操作は　　</a:t>
            </a:r>
            <a:r>
              <a:rPr lang="ja-JP" altLang="en-US" sz="2800" dirty="0" smtClean="0">
                <a:ln w="0"/>
                <a:solidFill>
                  <a:srgbClr val="FFFF00"/>
                </a:solidFill>
                <a:effectLst>
                  <a:outerShdw blurRad="38100" dist="19050" dir="2700000" algn="tl" rotWithShape="0">
                    <a:schemeClr val="dk1">
                      <a:alpha val="40000"/>
                    </a:schemeClr>
                  </a:outerShdw>
                </a:effectLst>
              </a:rPr>
              <a:t>弾発射</a:t>
            </a:r>
            <a:r>
              <a:rPr lang="ja-JP" altLang="en-US" sz="2800" dirty="0" smtClean="0">
                <a:ln w="0"/>
                <a:solidFill>
                  <a:schemeClr val="tx1"/>
                </a:solidFill>
                <a:effectLst>
                  <a:outerShdw blurRad="38100" dist="19050" dir="2700000" algn="tl" rotWithShape="0">
                    <a:schemeClr val="dk1">
                      <a:alpha val="40000"/>
                    </a:schemeClr>
                  </a:outerShdw>
                </a:effectLst>
              </a:rPr>
              <a:t>と　</a:t>
            </a:r>
            <a:r>
              <a:rPr lang="ja-JP" altLang="en-US" sz="2800" dirty="0" smtClean="0">
                <a:ln w="0"/>
                <a:solidFill>
                  <a:srgbClr val="FFFF00"/>
                </a:solidFill>
                <a:effectLst>
                  <a:outerShdw blurRad="38100" dist="19050" dir="2700000" algn="tl" rotWithShape="0">
                    <a:schemeClr val="dk1">
                      <a:alpha val="40000"/>
                    </a:schemeClr>
                  </a:outerShdw>
                </a:effectLst>
              </a:rPr>
              <a:t>起爆</a:t>
            </a:r>
            <a:r>
              <a:rPr lang="ja-JP" altLang="en-US" sz="2800" dirty="0" smtClean="0">
                <a:ln w="0"/>
                <a:solidFill>
                  <a:schemeClr val="tx1"/>
                </a:solidFill>
                <a:effectLst>
                  <a:outerShdw blurRad="38100" dist="19050" dir="2700000" algn="tl" rotWithShape="0">
                    <a:schemeClr val="dk1">
                      <a:alpha val="40000"/>
                    </a:schemeClr>
                  </a:outerShdw>
                </a:effectLst>
              </a:rPr>
              <a:t>のみ</a:t>
            </a:r>
          </a:p>
        </p:txBody>
      </p:sp>
      <p:sp>
        <p:nvSpPr>
          <p:cNvPr id="10" name="ドーナツ 9"/>
          <p:cNvSpPr/>
          <p:nvPr/>
        </p:nvSpPr>
        <p:spPr>
          <a:xfrm>
            <a:off x="306975" y="1066698"/>
            <a:ext cx="692332" cy="645462"/>
          </a:xfrm>
          <a:prstGeom prst="donut">
            <a:avLst>
              <a:gd name="adj" fmla="val 128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10"/>
          <p:cNvSpPr/>
          <p:nvPr/>
        </p:nvSpPr>
        <p:spPr>
          <a:xfrm>
            <a:off x="1809204" y="5145114"/>
            <a:ext cx="692332" cy="645462"/>
          </a:xfrm>
          <a:prstGeom prst="donut">
            <a:avLst>
              <a:gd name="adj" fmla="val 128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11"/>
          <p:cNvSpPr/>
          <p:nvPr/>
        </p:nvSpPr>
        <p:spPr>
          <a:xfrm>
            <a:off x="2585662" y="1629503"/>
            <a:ext cx="461614" cy="421034"/>
          </a:xfrm>
          <a:prstGeom prst="donut">
            <a:avLst>
              <a:gd name="adj" fmla="val 128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13"/>
          <p:cNvSpPr/>
          <p:nvPr/>
        </p:nvSpPr>
        <p:spPr>
          <a:xfrm>
            <a:off x="3314756" y="3863104"/>
            <a:ext cx="2072583" cy="2027156"/>
          </a:xfrm>
          <a:prstGeom prst="donut">
            <a:avLst>
              <a:gd name="adj" fmla="val 421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6" name="直線矢印コネクタ 15"/>
          <p:cNvCxnSpPr>
            <a:stCxn id="8" idx="2"/>
            <a:endCxn id="11" idx="1"/>
          </p:cNvCxnSpPr>
          <p:nvPr/>
        </p:nvCxnSpPr>
        <p:spPr>
          <a:xfrm>
            <a:off x="1103349" y="4357756"/>
            <a:ext cx="807245" cy="88188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8" idx="0"/>
            <a:endCxn id="10" idx="4"/>
          </p:cNvCxnSpPr>
          <p:nvPr/>
        </p:nvCxnSpPr>
        <p:spPr>
          <a:xfrm flipH="1" flipV="1">
            <a:off x="653141" y="1712160"/>
            <a:ext cx="450208" cy="10448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9" idx="2"/>
            <a:endCxn id="14" idx="0"/>
          </p:cNvCxnSpPr>
          <p:nvPr/>
        </p:nvCxnSpPr>
        <p:spPr>
          <a:xfrm flipH="1">
            <a:off x="4351048" y="2512533"/>
            <a:ext cx="1305225" cy="1350571"/>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endCxn id="12" idx="6"/>
          </p:cNvCxnSpPr>
          <p:nvPr/>
        </p:nvCxnSpPr>
        <p:spPr>
          <a:xfrm flipH="1">
            <a:off x="3047276" y="1712160"/>
            <a:ext cx="1510055" cy="127860"/>
          </a:xfrm>
          <a:prstGeom prst="straightConnector1">
            <a:avLst/>
          </a:prstGeom>
          <a:ln w="76200">
            <a:solidFill>
              <a:schemeClr val="tx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773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2" name="タイトル 1"/>
          <p:cNvSpPr>
            <a:spLocks noGrp="1"/>
          </p:cNvSpPr>
          <p:nvPr>
            <p:ph type="title"/>
          </p:nvPr>
        </p:nvSpPr>
        <p:spPr>
          <a:xfrm>
            <a:off x="471488" y="527404"/>
            <a:ext cx="5915025" cy="812881"/>
          </a:xfrm>
        </p:spPr>
        <p:style>
          <a:lnRef idx="2">
            <a:schemeClr val="dk1"/>
          </a:lnRef>
          <a:fillRef idx="1">
            <a:schemeClr val="lt1"/>
          </a:fillRef>
          <a:effectRef idx="0">
            <a:schemeClr val="dk1"/>
          </a:effectRef>
          <a:fontRef idx="minor">
            <a:schemeClr val="dk1"/>
          </a:fontRef>
        </p:style>
        <p:txBody>
          <a:bodyPr/>
          <a:lstStyle/>
          <a:p>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２</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アクションゲーム制作</a:t>
            </a:r>
            <a:endParaRPr kumimoji="1" lang="ja-JP" alt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コンテンツ プレースホルダー 2"/>
          <p:cNvSpPr>
            <a:spLocks noGrp="1"/>
          </p:cNvSpPr>
          <p:nvPr>
            <p:ph idx="1"/>
          </p:nvPr>
        </p:nvSpPr>
        <p:spPr>
          <a:xfrm>
            <a:off x="471488" y="1582747"/>
            <a:ext cx="5915025" cy="1360478"/>
          </a:xfrm>
        </p:spPr>
        <p:style>
          <a:lnRef idx="2">
            <a:schemeClr val="accent2"/>
          </a:lnRef>
          <a:fillRef idx="1">
            <a:schemeClr val="lt1"/>
          </a:fillRef>
          <a:effectRef idx="0">
            <a:schemeClr val="accent2"/>
          </a:effectRef>
          <a:fontRef idx="minor">
            <a:schemeClr val="dk1"/>
          </a:fontRef>
        </p:style>
        <p:txBody>
          <a:bodyPr>
            <a:normAutofit/>
          </a:bodyPr>
          <a:lstStyle/>
          <a:p>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制作期間：約</a:t>
            </a:r>
            <a:r>
              <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1</a:t>
            </a:r>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か月（令和</a:t>
            </a:r>
            <a:r>
              <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2</a:t>
            </a:r>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年</a:t>
            </a:r>
            <a:r>
              <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10</a:t>
            </a:r>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月上旬～</a:t>
            </a:r>
            <a:r>
              <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11</a:t>
            </a:r>
            <a:r>
              <a:rPr kumimoji="1"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月初め）</a:t>
            </a:r>
            <a:endParaRPr kumimoji="1" lang="en-US" altLang="ja-JP" sz="18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1800" b="1" dirty="0" smtClean="0">
                <a:ln w="6600">
                  <a:solidFill>
                    <a:schemeClr val="accent2"/>
                  </a:solidFill>
                  <a:prstDash val="solid"/>
                </a:ln>
                <a:solidFill>
                  <a:srgbClr val="FFFFFF"/>
                </a:solidFill>
                <a:effectLst>
                  <a:outerShdw dist="38100" dir="2700000" algn="tl" rotWithShape="0">
                    <a:schemeClr val="accent2"/>
                  </a:outerShdw>
                </a:effectLst>
              </a:rPr>
              <a:t>制作環境：</a:t>
            </a:r>
            <a:r>
              <a:rPr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visual studio 2015(</a:t>
            </a:r>
            <a:r>
              <a:rPr lang="en-US" altLang="ja-JP" sz="1800" b="1" dirty="0" smtClean="0">
                <a:ln w="6600">
                  <a:solidFill>
                    <a:schemeClr val="accent2"/>
                  </a:solidFill>
                  <a:prstDash val="solid"/>
                </a:ln>
                <a:solidFill>
                  <a:schemeClr val="tx1"/>
                </a:solidFill>
                <a:effectLst>
                  <a:outerShdw dist="38100" dir="2700000" algn="tl" rotWithShape="0">
                    <a:schemeClr val="accent2"/>
                  </a:outerShdw>
                </a:effectLst>
              </a:rPr>
              <a:t>DirectX</a:t>
            </a:r>
            <a:r>
              <a:rPr lang="en-US" altLang="ja-JP" sz="1800" b="1" dirty="0" smtClean="0">
                <a:ln w="6600">
                  <a:solidFill>
                    <a:schemeClr val="accent2"/>
                  </a:solidFill>
                  <a:prstDash val="solid"/>
                </a:ln>
                <a:solidFill>
                  <a:srgbClr val="FFFFFF"/>
                </a:solidFill>
                <a:effectLst>
                  <a:outerShdw dist="38100" dir="2700000" algn="tl" rotWithShape="0">
                    <a:schemeClr val="accent2"/>
                  </a:outerShdw>
                </a:effectLst>
              </a:rPr>
              <a:t>)</a:t>
            </a:r>
          </a:p>
          <a:p>
            <a:r>
              <a:rPr lang="ja-JP" altLang="en-US" sz="1800" b="1" dirty="0">
                <a:ln w="6600">
                  <a:solidFill>
                    <a:schemeClr val="accent2"/>
                  </a:solidFill>
                  <a:prstDash val="solid"/>
                </a:ln>
                <a:solidFill>
                  <a:srgbClr val="FFFFFF"/>
                </a:solidFill>
                <a:effectLst>
                  <a:outerShdw dist="38100" dir="2700000" algn="tl" rotWithShape="0">
                    <a:schemeClr val="accent2"/>
                  </a:outerShdw>
                </a:effectLst>
              </a:rPr>
              <a:t>作品名</a:t>
            </a:r>
            <a:r>
              <a:rPr lang="ja-JP" altLang="en-US" sz="1800" b="1" dirty="0">
                <a:ln w="6600">
                  <a:solidFill>
                    <a:schemeClr val="accent2"/>
                  </a:solidFill>
                  <a:prstDash val="solid"/>
                </a:ln>
                <a:effectLst>
                  <a:outerShdw dist="38100" dir="2700000" algn="tl" rotWithShape="0">
                    <a:schemeClr val="accent2"/>
                  </a:outerShdw>
                </a:effectLst>
              </a:rPr>
              <a:t>「</a:t>
            </a:r>
            <a:r>
              <a:rPr lang="en-US" altLang="ja-JP" sz="1800" b="1" dirty="0">
                <a:ln w="6600">
                  <a:solidFill>
                    <a:schemeClr val="accent2"/>
                  </a:solidFill>
                  <a:prstDash val="solid"/>
                </a:ln>
                <a:effectLst>
                  <a:outerShdw dist="38100" dir="2700000" algn="tl" rotWithShape="0">
                    <a:schemeClr val="accent2"/>
                  </a:outerShdw>
                </a:effectLst>
              </a:rPr>
              <a:t>COIN</a:t>
            </a:r>
            <a:r>
              <a:rPr lang="ja-JP" altLang="en-US" sz="1800" b="1" dirty="0">
                <a:ln w="6600">
                  <a:solidFill>
                    <a:schemeClr val="accent2"/>
                  </a:solidFill>
                  <a:prstDash val="solid"/>
                </a:ln>
                <a:effectLst>
                  <a:outerShdw dist="38100" dir="2700000" algn="tl" rotWithShape="0">
                    <a:schemeClr val="accent2"/>
                  </a:outerShdw>
                </a:effectLst>
              </a:rPr>
              <a:t> </a:t>
            </a:r>
            <a:r>
              <a:rPr lang="en-US" altLang="ja-JP" sz="1800" b="1" dirty="0">
                <a:ln w="6600">
                  <a:solidFill>
                    <a:schemeClr val="accent2"/>
                  </a:solidFill>
                  <a:prstDash val="solid"/>
                </a:ln>
                <a:effectLst>
                  <a:outerShdw dist="38100" dir="2700000" algn="tl" rotWithShape="0">
                    <a:schemeClr val="accent2"/>
                  </a:outerShdw>
                </a:effectLst>
              </a:rPr>
              <a:t>GETTER</a:t>
            </a:r>
            <a:r>
              <a:rPr lang="ja-JP" altLang="en-US" sz="1800" b="1" dirty="0">
                <a:ln w="6600">
                  <a:solidFill>
                    <a:schemeClr val="accent2"/>
                  </a:solidFill>
                  <a:prstDash val="solid"/>
                </a:ln>
                <a:effectLst>
                  <a:outerShdw dist="38100" dir="2700000" algn="tl" rotWithShape="0">
                    <a:schemeClr val="accent2"/>
                  </a:outerShdw>
                </a:effectLst>
              </a:rPr>
              <a:t>」</a:t>
            </a:r>
            <a:endParaRPr lang="en-US" altLang="ja-JP" sz="1800" b="1" dirty="0">
              <a:ln w="6600">
                <a:solidFill>
                  <a:schemeClr val="accent2"/>
                </a:solidFill>
                <a:prstDash val="solid"/>
              </a:ln>
              <a:effectLst>
                <a:outerShdw dist="38100" dir="2700000" algn="tl" rotWithShape="0">
                  <a:schemeClr val="accent2"/>
                </a:outerShdw>
              </a:effectLst>
            </a:endParaRPr>
          </a:p>
          <a:p>
            <a:r>
              <a:rPr lang="ja-JP" altLang="en-US" sz="1800" b="1" dirty="0">
                <a:ln w="6600">
                  <a:solidFill>
                    <a:schemeClr val="accent2"/>
                  </a:solidFill>
                  <a:prstDash val="solid"/>
                </a:ln>
                <a:solidFill>
                  <a:srgbClr val="FFFFFF"/>
                </a:solidFill>
                <a:effectLst>
                  <a:outerShdw dist="38100" dir="2700000" algn="tl" rotWithShape="0">
                    <a:schemeClr val="accent2"/>
                  </a:outerShdw>
                </a:effectLst>
              </a:rPr>
              <a:t>「マリオブラザーズ」をモチーフに制作</a:t>
            </a:r>
            <a:endParaRPr lang="en-US" altLang="ja-JP" sz="1800" b="1" dirty="0">
              <a:ln w="6600">
                <a:solidFill>
                  <a:schemeClr val="accent2"/>
                </a:solidFill>
                <a:prstDash val="solid"/>
              </a:ln>
              <a:solidFill>
                <a:srgbClr val="FFFFFF"/>
              </a:solidFill>
              <a:effectLst>
                <a:outerShdw dist="38100" dir="2700000" algn="tl" rotWithShape="0">
                  <a:schemeClr val="accent2"/>
                </a:outerShdw>
              </a:effectLst>
            </a:endParaRPr>
          </a:p>
          <a:p>
            <a:endParaRPr kumimoji="1" lang="ja-JP" altLang="en-US" sz="1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コンテンツ プレースホルダー 2"/>
          <p:cNvSpPr txBox="1">
            <a:spLocks/>
          </p:cNvSpPr>
          <p:nvPr/>
        </p:nvSpPr>
        <p:spPr>
          <a:xfrm>
            <a:off x="314326" y="8033171"/>
            <a:ext cx="6291982" cy="108228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pPr marL="0" indent="0">
              <a:buNone/>
            </a:pPr>
            <a:r>
              <a:rPr lang="ja-JP" altLang="en-US" sz="2400" b="1" dirty="0" smtClean="0">
                <a:ln w="6600">
                  <a:solidFill>
                    <a:schemeClr val="accent2"/>
                  </a:solidFill>
                  <a:prstDash val="solid"/>
                </a:ln>
                <a:effectLst>
                  <a:outerShdw dist="38100" dir="2700000" algn="tl" rotWithShape="0">
                    <a:schemeClr val="accent2"/>
                  </a:outerShdw>
                </a:effectLst>
              </a:rPr>
              <a:t>足場</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や</a:t>
            </a:r>
            <a:r>
              <a:rPr lang="ja-JP" altLang="en-US" sz="2400" b="1" dirty="0" smtClean="0">
                <a:ln w="6600">
                  <a:solidFill>
                    <a:schemeClr val="accent2"/>
                  </a:solidFill>
                  <a:prstDash val="solid"/>
                </a:ln>
                <a:effectLst>
                  <a:outerShdw dist="38100" dir="2700000" algn="tl" rotWithShape="0">
                    <a:schemeClr val="accent2"/>
                  </a:outerShdw>
                </a:effectLst>
              </a:rPr>
              <a:t>壁</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といったステージとキャラクターの当たり判定を</a:t>
            </a:r>
            <a:r>
              <a:rPr lang="ja-JP" altLang="en-US" sz="2400" b="1" dirty="0" smtClean="0">
                <a:ln w="6600">
                  <a:solidFill>
                    <a:schemeClr val="accent2"/>
                  </a:solidFill>
                  <a:prstDash val="solid"/>
                </a:ln>
                <a:effectLst>
                  <a:outerShdw dist="38100" dir="2700000" algn="tl" rotWithShape="0">
                    <a:schemeClr val="accent2"/>
                  </a:outerShdw>
                </a:effectLst>
              </a:rPr>
              <a:t>移動する足場</a:t>
            </a:r>
            <a:r>
              <a:rPr lang="ja-JP" altLang="en-US" sz="2400" b="1" smtClean="0">
                <a:ln w="6600">
                  <a:solidFill>
                    <a:schemeClr val="accent2"/>
                  </a:solidFill>
                  <a:prstDash val="solid"/>
                </a:ln>
                <a:solidFill>
                  <a:srgbClr val="FFFFFF"/>
                </a:solidFill>
                <a:effectLst>
                  <a:outerShdw dist="38100" dir="2700000" algn="tl" rotWithShape="0">
                    <a:schemeClr val="accent2"/>
                  </a:outerShdw>
                </a:effectLst>
              </a:rPr>
              <a:t>にも対応するよう実装</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した。</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テキスト ボックス 5"/>
          <p:cNvSpPr txBox="1"/>
          <p:nvPr/>
        </p:nvSpPr>
        <p:spPr>
          <a:xfrm>
            <a:off x="0" y="9372017"/>
            <a:ext cx="585417" cy="523220"/>
          </a:xfrm>
          <a:prstGeom prst="rect">
            <a:avLst/>
          </a:prstGeom>
          <a:noFill/>
        </p:spPr>
        <p:txBody>
          <a:bodyPr wrap="none" rtlCol="0">
            <a:spAutoFit/>
          </a:bodyPr>
          <a:lstStyle/>
          <a:p>
            <a:r>
              <a:rPr lang="en-US" altLang="ja-JP" sz="2800" dirty="0" smtClean="0"/>
              <a:t>13</a:t>
            </a:r>
            <a:endParaRPr kumimoji="1" lang="ja-JP" altLang="en-US" sz="2800" dirty="0"/>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88" y="3185687"/>
            <a:ext cx="4285435" cy="2410557"/>
          </a:xfrm>
          <a:prstGeom prst="rect">
            <a:avLst/>
          </a:prstGeom>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4881" y="5089946"/>
            <a:ext cx="4467497" cy="2394184"/>
          </a:xfrm>
          <a:prstGeom prst="rect">
            <a:avLst/>
          </a:prstGeom>
        </p:spPr>
      </p:pic>
    </p:spTree>
    <p:extLst>
      <p:ext uri="{BB962C8B-B14F-4D97-AF65-F5344CB8AC3E}">
        <p14:creationId xmlns:p14="http://schemas.microsoft.com/office/powerpoint/2010/main" val="1925985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pic>
        <p:nvPicPr>
          <p:cNvPr id="6" name="コンテンツ プレースホルダー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8322" y="220922"/>
            <a:ext cx="4558660" cy="2421003"/>
          </a:xfrm>
        </p:spPr>
      </p:pic>
      <p:sp>
        <p:nvSpPr>
          <p:cNvPr id="4" name="テキスト ボックス 3"/>
          <p:cNvSpPr txBox="1"/>
          <p:nvPr/>
        </p:nvSpPr>
        <p:spPr>
          <a:xfrm>
            <a:off x="6272583" y="9382780"/>
            <a:ext cx="585417" cy="523220"/>
          </a:xfrm>
          <a:prstGeom prst="rect">
            <a:avLst/>
          </a:prstGeom>
          <a:noFill/>
        </p:spPr>
        <p:txBody>
          <a:bodyPr wrap="none" rtlCol="0">
            <a:spAutoFit/>
          </a:bodyPr>
          <a:lstStyle/>
          <a:p>
            <a:r>
              <a:rPr lang="en-US" altLang="ja-JP" sz="2800" dirty="0" smtClean="0"/>
              <a:t>14</a:t>
            </a:r>
            <a:endParaRPr kumimoji="1" lang="ja-JP" altLang="en-US" sz="2800" dirty="0"/>
          </a:p>
        </p:txBody>
      </p:sp>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528" y="4428847"/>
            <a:ext cx="4572000" cy="2571750"/>
          </a:xfrm>
          <a:prstGeom prst="rect">
            <a:avLst/>
          </a:prstGeom>
        </p:spPr>
      </p:pic>
      <p:sp>
        <p:nvSpPr>
          <p:cNvPr id="8" name="コンテンツ プレースホルダー 2"/>
          <p:cNvSpPr txBox="1">
            <a:spLocks/>
          </p:cNvSpPr>
          <p:nvPr/>
        </p:nvSpPr>
        <p:spPr>
          <a:xfrm>
            <a:off x="3358065" y="621516"/>
            <a:ext cx="3301940" cy="57142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ステージ</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を</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複数</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実装</a:t>
            </a:r>
          </a:p>
        </p:txBody>
      </p:sp>
      <p:sp>
        <p:nvSpPr>
          <p:cNvPr id="11" name="コンテンツ プレースホルダー 2"/>
          <p:cNvSpPr txBox="1">
            <a:spLocks/>
          </p:cNvSpPr>
          <p:nvPr/>
        </p:nvSpPr>
        <p:spPr>
          <a:xfrm>
            <a:off x="1990397" y="5934501"/>
            <a:ext cx="4669608" cy="612378"/>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ゲームパッド</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による操作を実装</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grpSp>
        <p:nvGrpSpPr>
          <p:cNvPr id="40" name="グループ化 39"/>
          <p:cNvGrpSpPr/>
          <p:nvPr/>
        </p:nvGrpSpPr>
        <p:grpSpPr>
          <a:xfrm>
            <a:off x="1597238" y="1799979"/>
            <a:ext cx="4907300" cy="2635270"/>
            <a:chOff x="1580844" y="1533964"/>
            <a:chExt cx="4907300" cy="2635270"/>
          </a:xfrm>
        </p:grpSpPr>
        <p:pic>
          <p:nvPicPr>
            <p:cNvPr id="7" name="図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0844" y="1545030"/>
              <a:ext cx="4907300" cy="2624204"/>
            </a:xfrm>
            <a:prstGeom prst="rect">
              <a:avLst/>
            </a:prstGeom>
          </p:spPr>
        </p:pic>
        <p:sp>
          <p:nvSpPr>
            <p:cNvPr id="13" name="フレーム 12"/>
            <p:cNvSpPr/>
            <p:nvPr/>
          </p:nvSpPr>
          <p:spPr>
            <a:xfrm>
              <a:off x="1990397" y="1533965"/>
              <a:ext cx="783283" cy="244632"/>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フレーム 13"/>
            <p:cNvSpPr/>
            <p:nvPr/>
          </p:nvSpPr>
          <p:spPr>
            <a:xfrm>
              <a:off x="3817899" y="1533964"/>
              <a:ext cx="472161" cy="336745"/>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フレーム 14"/>
            <p:cNvSpPr/>
            <p:nvPr/>
          </p:nvSpPr>
          <p:spPr>
            <a:xfrm>
              <a:off x="5725921" y="1549282"/>
              <a:ext cx="682499" cy="244632"/>
            </a:xfrm>
            <a:prstGeom prst="frame">
              <a:avLst>
                <a:gd name="adj1" fmla="val 806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16" name="直線矢印コネクタ 15"/>
          <p:cNvCxnSpPr>
            <a:stCxn id="12" idx="0"/>
            <a:endCxn id="13" idx="2"/>
          </p:cNvCxnSpPr>
          <p:nvPr/>
        </p:nvCxnSpPr>
        <p:spPr>
          <a:xfrm flipH="1" flipV="1">
            <a:off x="2398433" y="2044612"/>
            <a:ext cx="195551" cy="14806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a:stCxn id="12" idx="0"/>
            <a:endCxn id="15" idx="1"/>
          </p:cNvCxnSpPr>
          <p:nvPr/>
        </p:nvCxnSpPr>
        <p:spPr>
          <a:xfrm flipV="1">
            <a:off x="2593984" y="1937613"/>
            <a:ext cx="3148331" cy="15876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12" idx="0"/>
            <a:endCxn id="14" idx="2"/>
          </p:cNvCxnSpPr>
          <p:nvPr/>
        </p:nvCxnSpPr>
        <p:spPr>
          <a:xfrm flipV="1">
            <a:off x="2593984" y="2136724"/>
            <a:ext cx="1476390" cy="138857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5" name="グループ化 34"/>
          <p:cNvGrpSpPr/>
          <p:nvPr/>
        </p:nvGrpSpPr>
        <p:grpSpPr>
          <a:xfrm>
            <a:off x="145245" y="7725457"/>
            <a:ext cx="1848116" cy="1801329"/>
            <a:chOff x="392308" y="6536168"/>
            <a:chExt cx="1622754" cy="1581672"/>
          </a:xfrm>
        </p:grpSpPr>
        <p:pic>
          <p:nvPicPr>
            <p:cNvPr id="25" name="図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308" y="6536168"/>
              <a:ext cx="1622754" cy="1581672"/>
            </a:xfrm>
            <a:prstGeom prst="rect">
              <a:avLst/>
            </a:prstGeom>
          </p:spPr>
        </p:pic>
        <p:cxnSp>
          <p:nvCxnSpPr>
            <p:cNvPr id="26" name="直線矢印コネクタ 25"/>
            <p:cNvCxnSpPr/>
            <p:nvPr/>
          </p:nvCxnSpPr>
          <p:spPr>
            <a:xfrm>
              <a:off x="560823" y="7172960"/>
              <a:ext cx="969493" cy="16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グループ化 33"/>
          <p:cNvGrpSpPr/>
          <p:nvPr/>
        </p:nvGrpSpPr>
        <p:grpSpPr>
          <a:xfrm>
            <a:off x="2253467" y="7500870"/>
            <a:ext cx="1514197" cy="2277658"/>
            <a:chOff x="3358065" y="6534447"/>
            <a:chExt cx="1273823" cy="1916087"/>
          </a:xfrm>
        </p:grpSpPr>
        <p:pic>
          <p:nvPicPr>
            <p:cNvPr id="24" name="図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8065" y="6534447"/>
              <a:ext cx="1273823" cy="1916087"/>
            </a:xfrm>
            <a:prstGeom prst="rect">
              <a:avLst/>
            </a:prstGeom>
          </p:spPr>
        </p:pic>
        <p:cxnSp>
          <p:nvCxnSpPr>
            <p:cNvPr id="29" name="直線矢印コネクタ 28"/>
            <p:cNvCxnSpPr/>
            <p:nvPr/>
          </p:nvCxnSpPr>
          <p:spPr>
            <a:xfrm flipV="1">
              <a:off x="4366260" y="7376160"/>
              <a:ext cx="0" cy="8953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コンテンツ プレースホルダー 2"/>
          <p:cNvSpPr txBox="1">
            <a:spLocks/>
          </p:cNvSpPr>
          <p:nvPr/>
        </p:nvSpPr>
        <p:spPr>
          <a:xfrm rot="576454">
            <a:off x="2948986" y="7373350"/>
            <a:ext cx="3647082" cy="955122"/>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足場</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や壁</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に上下左右から　　　　　　　　ぶつかる当たり</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判定</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12" name="コンテンツ プレースホルダー 2"/>
          <p:cNvSpPr txBox="1">
            <a:spLocks/>
          </p:cNvSpPr>
          <p:nvPr/>
        </p:nvSpPr>
        <p:spPr>
          <a:xfrm>
            <a:off x="158322" y="3525300"/>
            <a:ext cx="4871323" cy="108495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コインの獲得と残り時間・体力</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で　　　　スコアを加算</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する</a:t>
            </a:r>
            <a:endParaRPr lang="en-US" altLang="ja-JP" sz="2400" b="1" dirty="0" smtClean="0">
              <a:ln w="6600">
                <a:solidFill>
                  <a:schemeClr val="accent2"/>
                </a:solidFill>
                <a:prstDash val="solid"/>
              </a:ln>
              <a:solidFill>
                <a:schemeClr val="bg1"/>
              </a:solidFill>
              <a:effectLst>
                <a:outerShdw dist="38100" dir="2700000" algn="tl" rotWithShape="0">
                  <a:schemeClr val="accent2"/>
                </a:outerShdw>
              </a:effectLst>
            </a:endParaRPr>
          </a:p>
        </p:txBody>
      </p:sp>
    </p:spTree>
    <p:extLst>
      <p:ext uri="{BB962C8B-B14F-4D97-AF65-F5344CB8AC3E}">
        <p14:creationId xmlns:p14="http://schemas.microsoft.com/office/powerpoint/2010/main" val="158194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2" name="タイトル 1"/>
          <p:cNvSpPr>
            <a:spLocks noGrp="1"/>
          </p:cNvSpPr>
          <p:nvPr>
            <p:ph type="title"/>
          </p:nvPr>
        </p:nvSpPr>
        <p:spPr>
          <a:xfrm>
            <a:off x="471488" y="527404"/>
            <a:ext cx="5915025" cy="812881"/>
          </a:xfrm>
        </p:spPr>
        <p:txBody>
          <a:bodyPr/>
          <a:lstStyle/>
          <a:p>
            <a:r>
              <a:rPr kumimoji="1" lang="ja-JP" altLang="en-US" dirty="0" smtClean="0"/>
              <a:t>３</a:t>
            </a:r>
            <a:r>
              <a:rPr kumimoji="1" lang="en-US" altLang="ja-JP" dirty="0" smtClean="0"/>
              <a:t>D</a:t>
            </a:r>
            <a:r>
              <a:rPr kumimoji="1" lang="ja-JP" altLang="en-US" dirty="0" smtClean="0"/>
              <a:t>アクションゲーム</a:t>
            </a:r>
            <a:endParaRPr kumimoji="1" lang="ja-JP" altLang="en-US" dirty="0"/>
          </a:p>
        </p:txBody>
      </p:sp>
      <p:sp>
        <p:nvSpPr>
          <p:cNvPr id="3" name="コンテンツ プレースホルダー 2"/>
          <p:cNvSpPr>
            <a:spLocks noGrp="1"/>
          </p:cNvSpPr>
          <p:nvPr>
            <p:ph idx="1"/>
          </p:nvPr>
        </p:nvSpPr>
        <p:spPr>
          <a:xfrm>
            <a:off x="471488" y="1215025"/>
            <a:ext cx="5915025" cy="538619"/>
          </a:xfrm>
        </p:spPr>
        <p:txBody>
          <a:bodyPr>
            <a:normAutofit/>
          </a:bodyPr>
          <a:lstStyle/>
          <a:p>
            <a:r>
              <a:rPr kumimoji="1" lang="ja-JP" altLang="en-US" sz="2400" dirty="0" smtClean="0"/>
              <a:t>現在制作中</a:t>
            </a:r>
            <a:endParaRPr kumimoji="1" lang="ja-JP" altLang="en-US" sz="2400" dirty="0"/>
          </a:p>
        </p:txBody>
      </p:sp>
      <p:sp>
        <p:nvSpPr>
          <p:cNvPr id="4" name="正方形/長方形 3"/>
          <p:cNvSpPr/>
          <p:nvPr/>
        </p:nvSpPr>
        <p:spPr>
          <a:xfrm>
            <a:off x="471487" y="2228322"/>
            <a:ext cx="4103643" cy="2630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キャラクター画像</a:t>
            </a:r>
            <a:endParaRPr kumimoji="1" lang="ja-JP" altLang="en-US" dirty="0"/>
          </a:p>
        </p:txBody>
      </p:sp>
      <p:sp>
        <p:nvSpPr>
          <p:cNvPr id="5" name="正方形/長方形 4"/>
          <p:cNvSpPr/>
          <p:nvPr/>
        </p:nvSpPr>
        <p:spPr>
          <a:xfrm>
            <a:off x="471487" y="5925588"/>
            <a:ext cx="4103643" cy="2630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ステージ</a:t>
            </a:r>
            <a:r>
              <a:rPr lang="ja-JP" altLang="en-US" dirty="0"/>
              <a:t>俯瞰図</a:t>
            </a:r>
            <a:endParaRPr kumimoji="1" lang="ja-JP" altLang="en-US" dirty="0"/>
          </a:p>
        </p:txBody>
      </p:sp>
      <p:sp>
        <p:nvSpPr>
          <p:cNvPr id="6" name="テキスト ボックス 5"/>
          <p:cNvSpPr txBox="1"/>
          <p:nvPr/>
        </p:nvSpPr>
        <p:spPr>
          <a:xfrm>
            <a:off x="0" y="9372017"/>
            <a:ext cx="585417" cy="523220"/>
          </a:xfrm>
          <a:prstGeom prst="rect">
            <a:avLst/>
          </a:prstGeom>
          <a:noFill/>
        </p:spPr>
        <p:txBody>
          <a:bodyPr wrap="none" rtlCol="0">
            <a:spAutoFit/>
          </a:bodyPr>
          <a:lstStyle/>
          <a:p>
            <a:r>
              <a:rPr lang="en-US" altLang="ja-JP" sz="2800" dirty="0" smtClean="0"/>
              <a:t>15</a:t>
            </a:r>
            <a:endParaRPr kumimoji="1" lang="ja-JP" altLang="en-US" sz="2800" dirty="0"/>
          </a:p>
        </p:txBody>
      </p:sp>
    </p:spTree>
    <p:extLst>
      <p:ext uri="{BB962C8B-B14F-4D97-AF65-F5344CB8AC3E}">
        <p14:creationId xmlns:p14="http://schemas.microsoft.com/office/powerpoint/2010/main" val="2087492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2" name="タイトル 1"/>
          <p:cNvSpPr>
            <a:spLocks noGrp="1"/>
          </p:cNvSpPr>
          <p:nvPr>
            <p:ph type="title"/>
          </p:nvPr>
        </p:nvSpPr>
        <p:spPr>
          <a:xfrm>
            <a:off x="471488" y="527403"/>
            <a:ext cx="5915025" cy="8892169"/>
          </a:xfrm>
        </p:spPr>
        <p:txBody>
          <a:bodyPr/>
          <a:lstStyle/>
          <a:p>
            <a:pPr algn="ctr"/>
            <a:r>
              <a:rPr kumimoji="1" lang="ja-JP" altLang="en-US" dirty="0" smtClean="0"/>
              <a:t>３</a:t>
            </a:r>
            <a:r>
              <a:rPr kumimoji="1" lang="en-US" altLang="ja-JP" dirty="0" smtClean="0"/>
              <a:t>D</a:t>
            </a:r>
            <a:r>
              <a:rPr kumimoji="1" lang="ja-JP" altLang="en-US" dirty="0" smtClean="0"/>
              <a:t>アクション</a:t>
            </a:r>
            <a:endParaRPr kumimoji="1" lang="ja-JP" altLang="en-US" dirty="0"/>
          </a:p>
        </p:txBody>
      </p:sp>
      <p:sp>
        <p:nvSpPr>
          <p:cNvPr id="3" name="テキスト ボックス 2"/>
          <p:cNvSpPr txBox="1"/>
          <p:nvPr/>
        </p:nvSpPr>
        <p:spPr>
          <a:xfrm>
            <a:off x="6272583" y="9382780"/>
            <a:ext cx="585417" cy="523220"/>
          </a:xfrm>
          <a:prstGeom prst="rect">
            <a:avLst/>
          </a:prstGeom>
          <a:noFill/>
        </p:spPr>
        <p:txBody>
          <a:bodyPr wrap="none" rtlCol="0">
            <a:spAutoFit/>
          </a:bodyPr>
          <a:lstStyle/>
          <a:p>
            <a:r>
              <a:rPr lang="en-US" altLang="ja-JP" sz="2800" dirty="0" smtClean="0"/>
              <a:t>16</a:t>
            </a:r>
            <a:endParaRPr kumimoji="1" lang="ja-JP" altLang="en-US" sz="2800" dirty="0"/>
          </a:p>
        </p:txBody>
      </p:sp>
    </p:spTree>
    <p:extLst>
      <p:ext uri="{BB962C8B-B14F-4D97-AF65-F5344CB8AC3E}">
        <p14:creationId xmlns:p14="http://schemas.microsoft.com/office/powerpoint/2010/main" val="3723147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24003" y="1524000"/>
            <a:ext cx="9906003" cy="6857999"/>
          </a:xfrm>
          <a:prstGeom prst="rect">
            <a:avLst/>
          </a:prstGeom>
        </p:spPr>
      </p:pic>
      <p:sp>
        <p:nvSpPr>
          <p:cNvPr id="2" name="タイトル 1"/>
          <p:cNvSpPr>
            <a:spLocks noGrp="1"/>
          </p:cNvSpPr>
          <p:nvPr>
            <p:ph type="title"/>
          </p:nvPr>
        </p:nvSpPr>
        <p:spPr>
          <a:xfrm>
            <a:off x="471488" y="139098"/>
            <a:ext cx="5915025" cy="737724"/>
          </a:xfrm>
        </p:spPr>
        <p:style>
          <a:lnRef idx="3">
            <a:schemeClr val="lt1"/>
          </a:lnRef>
          <a:fillRef idx="1">
            <a:schemeClr val="accent2"/>
          </a:fillRef>
          <a:effectRef idx="1">
            <a:schemeClr val="accent2"/>
          </a:effectRef>
          <a:fontRef idx="minor">
            <a:schemeClr val="lt1"/>
          </a:fontRef>
        </p:style>
        <p:txBody>
          <a:bodyPr>
            <a:normAutofit/>
          </a:bodyPr>
          <a:lstStyle/>
          <a:p>
            <a:pPr algn="ctr"/>
            <a:r>
              <a:rPr kumimoji="1" lang="ja-JP" altLang="en-US" sz="4400" dirty="0" smtClean="0">
                <a:ln w="9525">
                  <a:solidFill>
                    <a:schemeClr val="bg1"/>
                  </a:solidFill>
                  <a:prstDash val="solid"/>
                </a:ln>
                <a:effectLst>
                  <a:outerShdw blurRad="12700" dist="38100" dir="2700000" algn="tl" rotWithShape="0">
                    <a:schemeClr val="bg1">
                      <a:lumMod val="50000"/>
                    </a:schemeClr>
                  </a:outerShdw>
                </a:effectLst>
              </a:rPr>
              <a:t>イベントへの参加</a:t>
            </a:r>
            <a:endParaRPr kumimoji="1" lang="ja-JP" altLang="en-US" sz="4400" dirty="0">
              <a:ln w="9525">
                <a:solidFill>
                  <a:schemeClr val="bg1"/>
                </a:solidFill>
                <a:prstDash val="solid"/>
              </a:ln>
              <a:effectLst>
                <a:outerShdw blurRad="12700" dist="38100" dir="2700000" algn="tl" rotWithShape="0">
                  <a:schemeClr val="bg1">
                    <a:lumMod val="50000"/>
                  </a:schemeClr>
                </a:outerShdw>
              </a:effectLst>
            </a:endParaRPr>
          </a:p>
        </p:txBody>
      </p:sp>
      <p:sp>
        <p:nvSpPr>
          <p:cNvPr id="4" name="タイトル 1"/>
          <p:cNvSpPr txBox="1">
            <a:spLocks/>
          </p:cNvSpPr>
          <p:nvPr/>
        </p:nvSpPr>
        <p:spPr>
          <a:xfrm>
            <a:off x="471488" y="964504"/>
            <a:ext cx="3329803" cy="728187"/>
          </a:xfrm>
          <a:prstGeom prst="rect">
            <a:avLst/>
          </a:prstGeom>
        </p:spPr>
        <p:style>
          <a:lnRef idx="3">
            <a:schemeClr val="lt1"/>
          </a:lnRef>
          <a:fillRef idx="1">
            <a:schemeClr val="accent4"/>
          </a:fillRef>
          <a:effectRef idx="1">
            <a:schemeClr val="accent4"/>
          </a:effectRef>
          <a:fontRef idx="minor">
            <a:schemeClr val="lt1"/>
          </a:fontRef>
        </p:style>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ja-JP" alt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ゲーム制作作品発表会</a:t>
            </a:r>
          </a:p>
        </p:txBody>
      </p:sp>
      <p:sp>
        <p:nvSpPr>
          <p:cNvPr id="5" name="テキスト ボックス 4"/>
          <p:cNvSpPr txBox="1"/>
          <p:nvPr/>
        </p:nvSpPr>
        <p:spPr>
          <a:xfrm>
            <a:off x="0" y="9372017"/>
            <a:ext cx="585417" cy="523220"/>
          </a:xfrm>
          <a:prstGeom prst="rect">
            <a:avLst/>
          </a:prstGeom>
          <a:noFill/>
        </p:spPr>
        <p:txBody>
          <a:bodyPr wrap="none" rtlCol="0">
            <a:spAutoFit/>
          </a:bodyPr>
          <a:lstStyle/>
          <a:p>
            <a:r>
              <a:rPr lang="en-US" altLang="ja-JP" sz="2800" dirty="0" smtClean="0"/>
              <a:t>17</a:t>
            </a:r>
            <a:endParaRPr kumimoji="1" lang="ja-JP" altLang="en-US" sz="2800" dirty="0"/>
          </a:p>
        </p:txBody>
      </p:sp>
    </p:spTree>
    <p:extLst>
      <p:ext uri="{BB962C8B-B14F-4D97-AF65-F5344CB8AC3E}">
        <p14:creationId xmlns:p14="http://schemas.microsoft.com/office/powerpoint/2010/main" val="622982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24003" y="1524000"/>
            <a:ext cx="9906003" cy="6857999"/>
          </a:xfrm>
          <a:prstGeom prst="rect">
            <a:avLst/>
          </a:prstGeom>
        </p:spPr>
      </p:pic>
      <p:sp>
        <p:nvSpPr>
          <p:cNvPr id="3" name="コンテンツ プレースホルダー 2"/>
          <p:cNvSpPr>
            <a:spLocks noGrp="1"/>
          </p:cNvSpPr>
          <p:nvPr>
            <p:ph idx="1"/>
          </p:nvPr>
        </p:nvSpPr>
        <p:spPr>
          <a:xfrm>
            <a:off x="531941" y="1780373"/>
            <a:ext cx="5915025" cy="7141907"/>
          </a:xfrm>
        </p:spPr>
        <p:txBody>
          <a:bodyPr/>
          <a:lstStyle/>
          <a:p>
            <a:endParaRPr kumimoji="1" lang="ja-JP" altLang="en-US" dirty="0"/>
          </a:p>
        </p:txBody>
      </p:sp>
      <p:sp>
        <p:nvSpPr>
          <p:cNvPr id="5" name="テキスト ボックス 4"/>
          <p:cNvSpPr txBox="1"/>
          <p:nvPr/>
        </p:nvSpPr>
        <p:spPr>
          <a:xfrm>
            <a:off x="0" y="9372017"/>
            <a:ext cx="585417" cy="523220"/>
          </a:xfrm>
          <a:prstGeom prst="rect">
            <a:avLst/>
          </a:prstGeom>
          <a:noFill/>
        </p:spPr>
        <p:txBody>
          <a:bodyPr wrap="none" rtlCol="0">
            <a:spAutoFit/>
          </a:bodyPr>
          <a:lstStyle/>
          <a:p>
            <a:r>
              <a:rPr lang="en-US" altLang="ja-JP" sz="2800" dirty="0" smtClean="0"/>
              <a:t>17</a:t>
            </a:r>
            <a:endParaRPr kumimoji="1" lang="ja-JP" altLang="en-US" sz="2800" dirty="0"/>
          </a:p>
        </p:txBody>
      </p:sp>
      <p:sp>
        <p:nvSpPr>
          <p:cNvPr id="7" name="タイトル 6"/>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3528012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
            <a:ext cx="6858000" cy="9906001"/>
          </a:xfrm>
        </p:spPr>
      </p:pic>
      <p:sp>
        <p:nvSpPr>
          <p:cNvPr id="2" name="タイトル 1"/>
          <p:cNvSpPr>
            <a:spLocks noGrp="1"/>
          </p:cNvSpPr>
          <p:nvPr>
            <p:ph type="title"/>
          </p:nvPr>
        </p:nvSpPr>
        <p:spPr>
          <a:xfrm>
            <a:off x="471488" y="527404"/>
            <a:ext cx="5915025" cy="913089"/>
          </a:xfrm>
        </p:spPr>
        <p:txBody>
          <a:bodyPr/>
          <a:lstStyle/>
          <a:p>
            <a:r>
              <a:rPr kumimoji="1" lang="ja-JP" altLang="en-US" dirty="0" smtClean="0">
                <a:solidFill>
                  <a:schemeClr val="bg1"/>
                </a:solidFill>
              </a:rPr>
              <a:t>自己紹介</a:t>
            </a:r>
            <a:endParaRPr kumimoji="1" lang="ja-JP" altLang="en-US" dirty="0">
              <a:solidFill>
                <a:schemeClr val="bg1"/>
              </a:solidFill>
            </a:endParaRPr>
          </a:p>
        </p:txBody>
      </p:sp>
      <p:sp>
        <p:nvSpPr>
          <p:cNvPr id="4" name="テキスト ボックス 3"/>
          <p:cNvSpPr txBox="1"/>
          <p:nvPr/>
        </p:nvSpPr>
        <p:spPr>
          <a:xfrm>
            <a:off x="0" y="9382780"/>
            <a:ext cx="543739" cy="523220"/>
          </a:xfrm>
          <a:prstGeom prst="rect">
            <a:avLst/>
          </a:prstGeom>
          <a:noFill/>
        </p:spPr>
        <p:txBody>
          <a:bodyPr wrap="none" rtlCol="0">
            <a:spAutoFit/>
          </a:bodyPr>
          <a:lstStyle/>
          <a:p>
            <a:r>
              <a:rPr kumimoji="1" lang="ja-JP" altLang="en-US" sz="2800" dirty="0" smtClean="0">
                <a:solidFill>
                  <a:schemeClr val="bg1"/>
                </a:solidFill>
              </a:rPr>
              <a:t>１</a:t>
            </a:r>
            <a:endParaRPr kumimoji="1" lang="ja-JP" altLang="en-US" sz="2800" dirty="0">
              <a:solidFill>
                <a:schemeClr val="bg1"/>
              </a:solidFill>
            </a:endParaRPr>
          </a:p>
        </p:txBody>
      </p:sp>
    </p:spTree>
    <p:extLst>
      <p:ext uri="{BB962C8B-B14F-4D97-AF65-F5344CB8AC3E}">
        <p14:creationId xmlns:p14="http://schemas.microsoft.com/office/powerpoint/2010/main" val="23231317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24003" y="1524000"/>
            <a:ext cx="9906003" cy="6857999"/>
          </a:xfrm>
          <a:prstGeom prst="rect">
            <a:avLst/>
          </a:prstGeom>
        </p:spPr>
      </p:pic>
      <p:sp>
        <p:nvSpPr>
          <p:cNvPr id="2" name="タイトル 1"/>
          <p:cNvSpPr>
            <a:spLocks noGrp="1"/>
          </p:cNvSpPr>
          <p:nvPr>
            <p:ph type="title"/>
          </p:nvPr>
        </p:nvSpPr>
        <p:spPr>
          <a:xfrm>
            <a:off x="471488" y="139098"/>
            <a:ext cx="5915025" cy="737724"/>
          </a:xfrm>
        </p:spPr>
        <p:txBody>
          <a:bodyPr/>
          <a:lstStyle/>
          <a:p>
            <a:r>
              <a:rPr kumimoji="1" lang="ja-JP" altLang="en-US" dirty="0" smtClean="0"/>
              <a:t>イベントへの参加</a:t>
            </a:r>
            <a:endParaRPr kumimoji="1" lang="ja-JP" altLang="en-US" dirty="0"/>
          </a:p>
        </p:txBody>
      </p:sp>
      <p:sp>
        <p:nvSpPr>
          <p:cNvPr id="3" name="コンテンツ プレースホルダー 2"/>
          <p:cNvSpPr>
            <a:spLocks noGrp="1"/>
          </p:cNvSpPr>
          <p:nvPr>
            <p:ph idx="1"/>
          </p:nvPr>
        </p:nvSpPr>
        <p:spPr>
          <a:xfrm>
            <a:off x="531941" y="1780373"/>
            <a:ext cx="5915025" cy="7141907"/>
          </a:xfrm>
        </p:spPr>
        <p:txBody>
          <a:bodyPr/>
          <a:lstStyle/>
          <a:p>
            <a:endParaRPr kumimoji="1" lang="ja-JP" altLang="en-US" dirty="0"/>
          </a:p>
        </p:txBody>
      </p:sp>
      <p:sp>
        <p:nvSpPr>
          <p:cNvPr id="4" name="タイトル 1"/>
          <p:cNvSpPr txBox="1">
            <a:spLocks/>
          </p:cNvSpPr>
          <p:nvPr/>
        </p:nvSpPr>
        <p:spPr>
          <a:xfrm>
            <a:off x="471488" y="964504"/>
            <a:ext cx="5915025" cy="728187"/>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kumimoji="1" sz="2475" kern="1200">
                <a:solidFill>
                  <a:schemeClr val="tx1"/>
                </a:solidFill>
                <a:latin typeface="+mj-lt"/>
                <a:ea typeface="+mj-ea"/>
                <a:cs typeface="+mj-cs"/>
              </a:defRPr>
            </a:lvl1pPr>
          </a:lstStyle>
          <a:p>
            <a:r>
              <a:rPr lang="ja-JP" altLang="en-US" dirty="0" smtClean="0"/>
              <a:t>情ビキャラバン（学校内ゲーム大会）</a:t>
            </a:r>
          </a:p>
        </p:txBody>
      </p:sp>
      <p:sp>
        <p:nvSpPr>
          <p:cNvPr id="5" name="テキスト ボックス 4"/>
          <p:cNvSpPr txBox="1"/>
          <p:nvPr/>
        </p:nvSpPr>
        <p:spPr>
          <a:xfrm>
            <a:off x="0" y="9372017"/>
            <a:ext cx="585417" cy="523220"/>
          </a:xfrm>
          <a:prstGeom prst="rect">
            <a:avLst/>
          </a:prstGeom>
          <a:noFill/>
        </p:spPr>
        <p:txBody>
          <a:bodyPr wrap="none" rtlCol="0">
            <a:spAutoFit/>
          </a:bodyPr>
          <a:lstStyle/>
          <a:p>
            <a:r>
              <a:rPr lang="en-US" altLang="ja-JP" sz="2800" dirty="0" smtClean="0"/>
              <a:t>17</a:t>
            </a:r>
            <a:endParaRPr kumimoji="1" lang="ja-JP" altLang="en-US" sz="2800" dirty="0"/>
          </a:p>
        </p:txBody>
      </p:sp>
    </p:spTree>
    <p:extLst>
      <p:ext uri="{BB962C8B-B14F-4D97-AF65-F5344CB8AC3E}">
        <p14:creationId xmlns:p14="http://schemas.microsoft.com/office/powerpoint/2010/main" val="1546546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1524003" y="1524000"/>
            <a:ext cx="9906003" cy="6857999"/>
          </a:xfrm>
        </p:spPr>
      </p:pic>
      <p:sp>
        <p:nvSpPr>
          <p:cNvPr id="2" name="タイトル 1"/>
          <p:cNvSpPr>
            <a:spLocks noGrp="1"/>
          </p:cNvSpPr>
          <p:nvPr>
            <p:ph type="title"/>
          </p:nvPr>
        </p:nvSpPr>
        <p:spPr>
          <a:xfrm>
            <a:off x="471488" y="527404"/>
            <a:ext cx="5915025" cy="1038349"/>
          </a:xfrm>
        </p:spPr>
        <p:txBody>
          <a:bodyPr/>
          <a:lstStyle/>
          <a:p>
            <a:endParaRPr kumimoji="1" lang="ja-JP" altLang="en-US" dirty="0"/>
          </a:p>
        </p:txBody>
      </p:sp>
      <p:sp>
        <p:nvSpPr>
          <p:cNvPr id="4" name="テキスト ボックス 3"/>
          <p:cNvSpPr txBox="1"/>
          <p:nvPr/>
        </p:nvSpPr>
        <p:spPr>
          <a:xfrm>
            <a:off x="6272583" y="9382780"/>
            <a:ext cx="585417" cy="523220"/>
          </a:xfrm>
          <a:prstGeom prst="rect">
            <a:avLst/>
          </a:prstGeom>
          <a:noFill/>
        </p:spPr>
        <p:txBody>
          <a:bodyPr wrap="none" rtlCol="0">
            <a:spAutoFit/>
          </a:bodyPr>
          <a:lstStyle/>
          <a:p>
            <a:r>
              <a:rPr lang="en-US" altLang="ja-JP" sz="2800" dirty="0" smtClean="0"/>
              <a:t>18</a:t>
            </a:r>
            <a:endParaRPr kumimoji="1" lang="ja-JP" altLang="en-US" sz="2800" dirty="0"/>
          </a:p>
        </p:txBody>
      </p:sp>
    </p:spTree>
    <p:extLst>
      <p:ext uri="{BB962C8B-B14F-4D97-AF65-F5344CB8AC3E}">
        <p14:creationId xmlns:p14="http://schemas.microsoft.com/office/powerpoint/2010/main" val="2289210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24003" y="1524000"/>
            <a:ext cx="9906003" cy="6857999"/>
          </a:xfrm>
          <a:prstGeom prst="rect">
            <a:avLst/>
          </a:prstGeom>
        </p:spPr>
      </p:pic>
      <p:sp>
        <p:nvSpPr>
          <p:cNvPr id="2" name="タイトル 1"/>
          <p:cNvSpPr>
            <a:spLocks noGrp="1"/>
          </p:cNvSpPr>
          <p:nvPr>
            <p:ph type="title"/>
          </p:nvPr>
        </p:nvSpPr>
        <p:spPr>
          <a:xfrm>
            <a:off x="471488" y="527404"/>
            <a:ext cx="5915025" cy="762777"/>
          </a:xfrm>
        </p:spPr>
        <p:txBody>
          <a:bodyPr/>
          <a:lstStyle/>
          <a:p>
            <a:r>
              <a:rPr lang="ja-JP" altLang="en-US" dirty="0" smtClean="0"/>
              <a:t>オープン</a:t>
            </a:r>
            <a:r>
              <a:rPr lang="ja-JP" altLang="en-US" dirty="0"/>
              <a:t>キャンパス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テキスト ボックス 3"/>
          <p:cNvSpPr txBox="1"/>
          <p:nvPr/>
        </p:nvSpPr>
        <p:spPr>
          <a:xfrm>
            <a:off x="0" y="9372017"/>
            <a:ext cx="585417" cy="523220"/>
          </a:xfrm>
          <a:prstGeom prst="rect">
            <a:avLst/>
          </a:prstGeom>
          <a:noFill/>
        </p:spPr>
        <p:txBody>
          <a:bodyPr wrap="none" rtlCol="0">
            <a:spAutoFit/>
          </a:bodyPr>
          <a:lstStyle/>
          <a:p>
            <a:r>
              <a:rPr lang="en-US" altLang="ja-JP" sz="2800" dirty="0" smtClean="0"/>
              <a:t>19</a:t>
            </a:r>
            <a:endParaRPr kumimoji="1" lang="ja-JP" altLang="en-US" sz="2800" dirty="0"/>
          </a:p>
        </p:txBody>
      </p:sp>
    </p:spTree>
    <p:extLst>
      <p:ext uri="{BB962C8B-B14F-4D97-AF65-F5344CB8AC3E}">
        <p14:creationId xmlns:p14="http://schemas.microsoft.com/office/powerpoint/2010/main" val="4103455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524003" y="1524000"/>
            <a:ext cx="9906003" cy="6857999"/>
          </a:xfrm>
          <a:prstGeom prst="rect">
            <a:avLst/>
          </a:prstGeom>
        </p:spPr>
      </p:pic>
      <p:sp>
        <p:nvSpPr>
          <p:cNvPr id="2" name="タイトル 1"/>
          <p:cNvSpPr>
            <a:spLocks noGrp="1"/>
          </p:cNvSpPr>
          <p:nvPr>
            <p:ph type="title"/>
          </p:nvPr>
        </p:nvSpPr>
        <p:spPr/>
        <p:txBody>
          <a:bodyPr/>
          <a:lstStyle/>
          <a:p>
            <a:r>
              <a:rPr kumimoji="1" lang="ja-JP" altLang="en-US" dirty="0" smtClean="0"/>
              <a:t>オープンキャンパス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テキスト ボックス 3"/>
          <p:cNvSpPr txBox="1"/>
          <p:nvPr/>
        </p:nvSpPr>
        <p:spPr>
          <a:xfrm>
            <a:off x="6272583" y="9382780"/>
            <a:ext cx="585417" cy="523220"/>
          </a:xfrm>
          <a:prstGeom prst="rect">
            <a:avLst/>
          </a:prstGeom>
          <a:noFill/>
        </p:spPr>
        <p:txBody>
          <a:bodyPr wrap="none" rtlCol="0">
            <a:spAutoFit/>
          </a:bodyPr>
          <a:lstStyle/>
          <a:p>
            <a:r>
              <a:rPr lang="en-US" altLang="ja-JP" sz="2800" dirty="0" smtClean="0"/>
              <a:t>20</a:t>
            </a:r>
            <a:endParaRPr kumimoji="1" lang="ja-JP" altLang="en-US" sz="2800" dirty="0"/>
          </a:p>
        </p:txBody>
      </p:sp>
    </p:spTree>
    <p:extLst>
      <p:ext uri="{BB962C8B-B14F-4D97-AF65-F5344CB8AC3E}">
        <p14:creationId xmlns:p14="http://schemas.microsoft.com/office/powerpoint/2010/main" val="911607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71488" y="527404"/>
            <a:ext cx="5916786" cy="8779434"/>
          </a:xfrm>
        </p:spPr>
        <p:txBody>
          <a:bodyPr/>
          <a:lstStyle/>
          <a:p>
            <a:pPr algn="ctr"/>
            <a:r>
              <a:rPr kumimoji="1" lang="ja-JP" altLang="en-US" dirty="0" smtClean="0"/>
              <a:t>裏表紙</a:t>
            </a:r>
            <a:endParaRPr kumimoji="1" lang="ja-JP" altLang="en-US" dirty="0"/>
          </a:p>
        </p:txBody>
      </p:sp>
    </p:spTree>
    <p:extLst>
      <p:ext uri="{BB962C8B-B14F-4D97-AF65-F5344CB8AC3E}">
        <p14:creationId xmlns:p14="http://schemas.microsoft.com/office/powerpoint/2010/main" val="255633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
            <a:ext cx="6858000" cy="9906001"/>
          </a:xfrm>
          <a:prstGeom prst="rect">
            <a:avLst/>
          </a:prstGeom>
        </p:spPr>
      </p:pic>
      <p:sp>
        <p:nvSpPr>
          <p:cNvPr id="3" name="コンテンツ プレースホルダー 2"/>
          <p:cNvSpPr>
            <a:spLocks noGrp="1"/>
          </p:cNvSpPr>
          <p:nvPr>
            <p:ph idx="1"/>
          </p:nvPr>
        </p:nvSpPr>
        <p:spPr>
          <a:xfrm>
            <a:off x="0" y="1758667"/>
            <a:ext cx="6858000" cy="7359207"/>
          </a:xfrm>
        </p:spPr>
        <p:txBody>
          <a:bodyPr>
            <a:normAutofit/>
          </a:bodyPr>
          <a:lstStyle/>
          <a:p>
            <a:r>
              <a:rPr kumimoji="1" lang="ja-JP" altLang="en-US" sz="3200" b="1" dirty="0" smtClean="0">
                <a:ln w="12700">
                  <a:solidFill>
                    <a:schemeClr val="tx1">
                      <a:lumMod val="75000"/>
                      <a:lumOff val="25000"/>
                    </a:schemeClr>
                  </a:solidFill>
                  <a:prstDash val="solid"/>
                </a:ln>
                <a:solidFill>
                  <a:schemeClr val="accent4"/>
                </a:solidFill>
              </a:rPr>
              <a:t>制作作品紹介</a:t>
            </a:r>
            <a:endParaRPr kumimoji="1" lang="en-US" altLang="ja-JP" sz="3200" b="1" dirty="0" smtClean="0">
              <a:ln w="12700">
                <a:solidFill>
                  <a:schemeClr val="tx1">
                    <a:lumMod val="75000"/>
                    <a:lumOff val="25000"/>
                  </a:schemeClr>
                </a:solidFill>
                <a:prstDash val="solid"/>
              </a:ln>
              <a:solidFill>
                <a:schemeClr val="accent4"/>
              </a:solid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コンソールによる制作</a:t>
            </a:r>
            <a:endParaRPr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kumimoji="1"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スクリーンセーバー</a:t>
            </a:r>
            <a:endPar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３</a:t>
            </a:r>
            <a:r>
              <a:rPr lang="en-US" altLang="ja-JP" sz="2800" b="1" dirty="0" smtClean="0">
                <a:ln w="12700">
                  <a:solidFill>
                    <a:schemeClr val="accent5"/>
                  </a:solidFill>
                  <a:prstDash val="solid"/>
                </a:ln>
                <a:pattFill prst="ltDnDiag">
                  <a:fgClr>
                    <a:schemeClr val="accent5">
                      <a:lumMod val="60000"/>
                      <a:lumOff val="40000"/>
                    </a:schemeClr>
                  </a:fgClr>
                  <a:bgClr>
                    <a:schemeClr val="bg1"/>
                  </a:bgClr>
                </a:pattFill>
              </a:rPr>
              <a:t>D</a:t>
            </a:r>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ステージ制作（個人）</a:t>
            </a:r>
            <a:endPar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３</a:t>
            </a:r>
            <a:r>
              <a:rPr lang="en-US" altLang="ja-JP" sz="2800" b="1" dirty="0" smtClean="0">
                <a:ln w="12700">
                  <a:solidFill>
                    <a:schemeClr val="accent5"/>
                  </a:solidFill>
                  <a:prstDash val="solid"/>
                </a:ln>
                <a:pattFill prst="ltDnDiag">
                  <a:fgClr>
                    <a:schemeClr val="accent5">
                      <a:lumMod val="60000"/>
                      <a:lumOff val="40000"/>
                    </a:schemeClr>
                  </a:fgClr>
                  <a:bgClr>
                    <a:schemeClr val="bg1"/>
                  </a:bgClr>
                </a:pattFill>
              </a:rPr>
              <a:t>D</a:t>
            </a:r>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ステージ制作（チーム）</a:t>
            </a:r>
            <a:endPar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２</a:t>
            </a:r>
            <a:r>
              <a:rPr lang="en-US" altLang="ja-JP" sz="2800" b="1" dirty="0" smtClean="0">
                <a:ln w="12700">
                  <a:solidFill>
                    <a:schemeClr val="accent5"/>
                  </a:solidFill>
                  <a:prstDash val="solid"/>
                </a:ln>
                <a:pattFill prst="ltDnDiag">
                  <a:fgClr>
                    <a:schemeClr val="accent5">
                      <a:lumMod val="60000"/>
                      <a:lumOff val="40000"/>
                    </a:schemeClr>
                  </a:fgClr>
                  <a:bgClr>
                    <a:schemeClr val="bg1"/>
                  </a:bgClr>
                </a:pattFill>
              </a:rPr>
              <a:t>D</a:t>
            </a:r>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シューティングゲーム制作</a:t>
            </a:r>
            <a:endParaRPr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kumimoji="1"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２</a:t>
            </a:r>
            <a:r>
              <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rPr>
              <a:t>D</a:t>
            </a:r>
            <a:r>
              <a:rPr kumimoji="1"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アクションゲーム制作</a:t>
            </a:r>
            <a:endPar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３</a:t>
            </a:r>
            <a:r>
              <a:rPr lang="en-US" altLang="ja-JP" sz="2800" b="1" dirty="0" smtClean="0">
                <a:ln w="12700">
                  <a:solidFill>
                    <a:schemeClr val="accent5"/>
                  </a:solidFill>
                  <a:prstDash val="solid"/>
                </a:ln>
                <a:pattFill prst="ltDnDiag">
                  <a:fgClr>
                    <a:schemeClr val="accent5">
                      <a:lumMod val="60000"/>
                      <a:lumOff val="40000"/>
                    </a:schemeClr>
                  </a:fgClr>
                  <a:bgClr>
                    <a:schemeClr val="bg1"/>
                  </a:bgClr>
                </a:pattFill>
              </a:rPr>
              <a:t>D</a:t>
            </a:r>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アクションゲーム制作</a:t>
            </a:r>
            <a:endParaRPr kumimoji="1" lang="en-US" altLang="ja-JP" sz="2800"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lang="ja-JP" altLang="en-US" sz="2800" b="1" dirty="0" smtClean="0">
                <a:ln w="12700">
                  <a:solidFill>
                    <a:schemeClr val="accent5"/>
                  </a:solidFill>
                  <a:prstDash val="solid"/>
                </a:ln>
                <a:pattFill prst="ltDnDiag">
                  <a:fgClr>
                    <a:schemeClr val="accent5">
                      <a:lumMod val="60000"/>
                      <a:lumOff val="40000"/>
                    </a:schemeClr>
                  </a:fgClr>
                  <a:bgClr>
                    <a:schemeClr val="bg1"/>
                  </a:bgClr>
                </a:pattFill>
              </a:rPr>
              <a:t>秋のハッカソン（短期間チーム制作</a:t>
            </a:r>
            <a:r>
              <a:rPr lang="ja-JP" altLang="en-US" sz="2800" b="1" dirty="0" smtClean="0">
                <a:ln w="12700">
                  <a:solidFill>
                    <a:schemeClr val="tx1">
                      <a:lumMod val="75000"/>
                      <a:lumOff val="25000"/>
                    </a:schemeClr>
                  </a:solidFill>
                  <a:prstDash val="solid"/>
                </a:ln>
                <a:solidFill>
                  <a:schemeClr val="bg1"/>
                </a:solidFill>
              </a:rPr>
              <a:t>）</a:t>
            </a:r>
            <a:endParaRPr lang="en-US" altLang="ja-JP" sz="2800" b="1" dirty="0" smtClean="0">
              <a:ln w="12700">
                <a:solidFill>
                  <a:schemeClr val="tx1">
                    <a:lumMod val="75000"/>
                    <a:lumOff val="25000"/>
                  </a:schemeClr>
                </a:solidFill>
                <a:prstDash val="solid"/>
              </a:ln>
              <a:solidFill>
                <a:schemeClr val="bg1"/>
              </a:solidFill>
            </a:endParaRPr>
          </a:p>
          <a:p>
            <a:pPr lvl="1"/>
            <a:endParaRPr lang="en-US" altLang="ja-JP" sz="2800" b="1" dirty="0" smtClean="0">
              <a:ln w="12700">
                <a:solidFill>
                  <a:schemeClr val="tx1">
                    <a:lumMod val="75000"/>
                    <a:lumOff val="25000"/>
                  </a:schemeClr>
                </a:solidFill>
                <a:prstDash val="solid"/>
              </a:ln>
              <a:solidFill>
                <a:schemeClr val="bg1"/>
              </a:solidFill>
            </a:endParaRPr>
          </a:p>
          <a:p>
            <a:pPr lvl="1"/>
            <a:endParaRPr lang="en-US" altLang="ja-JP" sz="2800" b="1" dirty="0">
              <a:ln w="12700">
                <a:solidFill>
                  <a:schemeClr val="tx1">
                    <a:lumMod val="75000"/>
                    <a:lumOff val="25000"/>
                  </a:schemeClr>
                </a:solidFill>
                <a:prstDash val="solid"/>
              </a:ln>
              <a:solidFill>
                <a:schemeClr val="bg1"/>
              </a:solidFill>
            </a:endParaRPr>
          </a:p>
          <a:p>
            <a:r>
              <a:rPr kumimoji="1" lang="ja-JP" altLang="en-US" sz="3200" b="1" dirty="0" smtClean="0">
                <a:ln w="12700">
                  <a:solidFill>
                    <a:schemeClr val="tx1">
                      <a:lumMod val="75000"/>
                      <a:lumOff val="25000"/>
                    </a:schemeClr>
                  </a:solidFill>
                  <a:prstDash val="solid"/>
                </a:ln>
                <a:solidFill>
                  <a:schemeClr val="accent4"/>
                </a:solidFill>
              </a:rPr>
              <a:t>イベントへの参加</a:t>
            </a:r>
            <a:endParaRPr kumimoji="1" lang="en-US" altLang="ja-JP" sz="3200" b="1" dirty="0" smtClean="0">
              <a:ln w="12700">
                <a:solidFill>
                  <a:schemeClr val="tx1">
                    <a:lumMod val="75000"/>
                    <a:lumOff val="25000"/>
                  </a:schemeClr>
                </a:solidFill>
                <a:prstDash val="solid"/>
              </a:ln>
              <a:solidFill>
                <a:schemeClr val="accent4"/>
              </a:solidFill>
            </a:endParaRPr>
          </a:p>
          <a:p>
            <a:pPr marL="385763" lvl="2">
              <a:spcBef>
                <a:spcPts val="563"/>
              </a:spcBef>
            </a:pPr>
            <a:r>
              <a:rPr lang="ja-JP" altLang="en-US" sz="2750" b="1" dirty="0">
                <a:ln w="12700">
                  <a:solidFill>
                    <a:schemeClr val="accent5"/>
                  </a:solidFill>
                  <a:prstDash val="solid"/>
                </a:ln>
                <a:pattFill prst="ltDnDiag">
                  <a:fgClr>
                    <a:schemeClr val="accent5">
                      <a:lumMod val="60000"/>
                      <a:lumOff val="40000"/>
                    </a:schemeClr>
                  </a:fgClr>
                  <a:bgClr>
                    <a:schemeClr val="bg1"/>
                  </a:bgClr>
                </a:pattFill>
              </a:rPr>
              <a:t>情ビキャラバン</a:t>
            </a:r>
            <a:r>
              <a:rPr lang="en-US" altLang="ja-JP" sz="2750" b="1" dirty="0">
                <a:ln w="12700">
                  <a:solidFill>
                    <a:schemeClr val="accent5"/>
                  </a:solidFill>
                  <a:prstDash val="solid"/>
                </a:ln>
                <a:pattFill prst="ltDnDiag">
                  <a:fgClr>
                    <a:schemeClr val="accent5">
                      <a:lumMod val="60000"/>
                      <a:lumOff val="40000"/>
                    </a:schemeClr>
                  </a:fgClr>
                  <a:bgClr>
                    <a:schemeClr val="bg1"/>
                  </a:bgClr>
                </a:pattFill>
              </a:rPr>
              <a:t>(</a:t>
            </a:r>
            <a:r>
              <a:rPr lang="ja-JP" altLang="en-US" sz="2750" b="1" dirty="0">
                <a:ln w="12700">
                  <a:solidFill>
                    <a:schemeClr val="accent5"/>
                  </a:solidFill>
                  <a:prstDash val="solid"/>
                </a:ln>
                <a:pattFill prst="ltDnDiag">
                  <a:fgClr>
                    <a:schemeClr val="accent5">
                      <a:lumMod val="60000"/>
                      <a:lumOff val="40000"/>
                    </a:schemeClr>
                  </a:fgClr>
                  <a:bgClr>
                    <a:schemeClr val="bg1"/>
                  </a:bgClr>
                </a:pattFill>
              </a:rPr>
              <a:t>学内ゲーム大会</a:t>
            </a:r>
            <a:r>
              <a:rPr lang="en-US" altLang="ja-JP" sz="2750" b="1" dirty="0" smtClean="0">
                <a:ln w="12700">
                  <a:solidFill>
                    <a:schemeClr val="accent5"/>
                  </a:solidFill>
                  <a:prstDash val="solid"/>
                </a:ln>
                <a:pattFill prst="ltDnDiag">
                  <a:fgClr>
                    <a:schemeClr val="accent5">
                      <a:lumMod val="60000"/>
                      <a:lumOff val="40000"/>
                    </a:schemeClr>
                  </a:fgClr>
                  <a:bgClr>
                    <a:schemeClr val="bg1"/>
                  </a:bgClr>
                </a:pattFill>
              </a:rPr>
              <a:t>)</a:t>
            </a:r>
            <a:endParaRPr kumimoji="1" lang="en-US" altLang="ja-JP" sz="3200" b="1" dirty="0" smtClean="0">
              <a:ln w="12700">
                <a:solidFill>
                  <a:schemeClr val="tx1">
                    <a:lumMod val="75000"/>
                    <a:lumOff val="25000"/>
                  </a:schemeClr>
                </a:solidFill>
                <a:prstDash val="solid"/>
              </a:ln>
              <a:solidFill>
                <a:schemeClr val="accent4"/>
              </a:solidFill>
            </a:endParaRPr>
          </a:p>
          <a:p>
            <a:pPr lvl="1"/>
            <a:r>
              <a:rPr kumimoji="1" lang="ja-JP" altLang="en-US" sz="2975" b="1" dirty="0" smtClean="0">
                <a:ln w="12700">
                  <a:solidFill>
                    <a:schemeClr val="accent5"/>
                  </a:solidFill>
                  <a:prstDash val="solid"/>
                </a:ln>
                <a:pattFill prst="ltDnDiag">
                  <a:fgClr>
                    <a:schemeClr val="accent5">
                      <a:lumMod val="60000"/>
                      <a:lumOff val="40000"/>
                    </a:schemeClr>
                  </a:fgClr>
                  <a:bgClr>
                    <a:schemeClr val="bg1"/>
                  </a:bgClr>
                </a:pattFill>
              </a:rPr>
              <a:t>制作ゲーム発表会</a:t>
            </a:r>
            <a:endParaRPr kumimoji="1" lang="en-US" altLang="ja-JP" sz="2975" b="1" dirty="0" smtClean="0">
              <a:ln w="12700">
                <a:solidFill>
                  <a:schemeClr val="tx1">
                    <a:lumMod val="75000"/>
                    <a:lumOff val="25000"/>
                  </a:schemeClr>
                </a:solidFill>
                <a:prstDash val="solid"/>
              </a:ln>
              <a:solidFill>
                <a:schemeClr val="accent4"/>
              </a:solidFill>
            </a:endParaRPr>
          </a:p>
          <a:p>
            <a:pPr lvl="1"/>
            <a:r>
              <a:rPr lang="ja-JP" altLang="en-US" sz="2975" b="1" dirty="0" smtClean="0">
                <a:ln w="12700">
                  <a:solidFill>
                    <a:schemeClr val="accent5"/>
                  </a:solidFill>
                  <a:prstDash val="solid"/>
                </a:ln>
                <a:pattFill prst="ltDnDiag">
                  <a:fgClr>
                    <a:schemeClr val="accent5">
                      <a:lumMod val="60000"/>
                      <a:lumOff val="40000"/>
                    </a:schemeClr>
                  </a:fgClr>
                  <a:bgClr>
                    <a:schemeClr val="bg1"/>
                  </a:bgClr>
                </a:pattFill>
              </a:rPr>
              <a:t>オープンキャンパススタッフ</a:t>
            </a:r>
            <a:endParaRPr lang="en-US" altLang="ja-JP" sz="2975" b="1" dirty="0" smtClean="0">
              <a:ln w="12700">
                <a:solidFill>
                  <a:schemeClr val="accent5"/>
                </a:solidFill>
                <a:prstDash val="solid"/>
              </a:ln>
              <a:pattFill prst="ltDnDiag">
                <a:fgClr>
                  <a:schemeClr val="accent5">
                    <a:lumMod val="60000"/>
                    <a:lumOff val="40000"/>
                  </a:schemeClr>
                </a:fgClr>
                <a:bgClr>
                  <a:schemeClr val="bg1"/>
                </a:bgClr>
              </a:pattFill>
            </a:endParaRPr>
          </a:p>
          <a:p>
            <a:pPr lvl="1"/>
            <a:r>
              <a:rPr lang="ja-JP" altLang="en-US" sz="2975" b="1" dirty="0" smtClean="0">
                <a:ln w="12700">
                  <a:solidFill>
                    <a:schemeClr val="accent5"/>
                  </a:solidFill>
                  <a:prstDash val="solid"/>
                </a:ln>
                <a:pattFill prst="ltDnDiag">
                  <a:fgClr>
                    <a:schemeClr val="accent5">
                      <a:lumMod val="60000"/>
                      <a:lumOff val="40000"/>
                    </a:schemeClr>
                  </a:fgClr>
                  <a:bgClr>
                    <a:schemeClr val="bg1"/>
                  </a:bgClr>
                </a:pattFill>
              </a:rPr>
              <a:t>秋のハッカソン</a:t>
            </a:r>
            <a:endParaRPr lang="en-US" altLang="ja-JP" sz="2975"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4" name="テキスト ボックス 3"/>
          <p:cNvSpPr txBox="1"/>
          <p:nvPr/>
        </p:nvSpPr>
        <p:spPr>
          <a:xfrm>
            <a:off x="6314261" y="9382780"/>
            <a:ext cx="543739" cy="523220"/>
          </a:xfrm>
          <a:prstGeom prst="rect">
            <a:avLst/>
          </a:prstGeom>
          <a:noFill/>
        </p:spPr>
        <p:txBody>
          <a:bodyPr wrap="none" rtlCol="0">
            <a:spAutoFit/>
          </a:bodyPr>
          <a:lstStyle/>
          <a:p>
            <a:r>
              <a:rPr lang="ja-JP" altLang="en-US" sz="2800" dirty="0">
                <a:solidFill>
                  <a:schemeClr val="bg1"/>
                </a:solidFill>
              </a:rPr>
              <a:t>２</a:t>
            </a:r>
            <a:endParaRPr kumimoji="1" lang="ja-JP" altLang="en-US" sz="2800" dirty="0">
              <a:solidFill>
                <a:schemeClr val="bg1"/>
              </a:solidFill>
            </a:endParaRPr>
          </a:p>
        </p:txBody>
      </p:sp>
      <p:sp>
        <p:nvSpPr>
          <p:cNvPr id="6" name="正方形/長方形 5"/>
          <p:cNvSpPr/>
          <p:nvPr/>
        </p:nvSpPr>
        <p:spPr>
          <a:xfrm>
            <a:off x="2413337" y="279169"/>
            <a:ext cx="2031325" cy="120032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ja-JP" altLang="en-US" sz="7200" b="1" i="1" dirty="0" smtClean="0">
                <a:ln/>
                <a:solidFill>
                  <a:srgbClr val="FF0000"/>
                </a:solidFill>
              </a:rPr>
              <a:t>目次</a:t>
            </a:r>
            <a:endParaRPr lang="ja-JP" altLang="en-US" sz="5400" b="1" i="1" dirty="0">
              <a:ln/>
              <a:solidFill>
                <a:srgbClr val="FF0000"/>
              </a:solidFill>
            </a:endParaRPr>
          </a:p>
        </p:txBody>
      </p:sp>
    </p:spTree>
    <p:extLst>
      <p:ext uri="{BB962C8B-B14F-4D97-AF65-F5344CB8AC3E}">
        <p14:creationId xmlns:p14="http://schemas.microsoft.com/office/powerpoint/2010/main" val="3369105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3" name="コンテンツ プレースホルダー 2"/>
          <p:cNvSpPr>
            <a:spLocks noGrp="1"/>
          </p:cNvSpPr>
          <p:nvPr>
            <p:ph idx="1"/>
          </p:nvPr>
        </p:nvSpPr>
        <p:spPr>
          <a:xfrm>
            <a:off x="0" y="1767467"/>
            <a:ext cx="6858000" cy="1143000"/>
          </a:xfrm>
        </p:spPr>
        <p:style>
          <a:lnRef idx="2">
            <a:schemeClr val="accent2"/>
          </a:lnRef>
          <a:fillRef idx="1">
            <a:schemeClr val="lt1"/>
          </a:fillRef>
          <a:effectRef idx="0">
            <a:schemeClr val="accent2"/>
          </a:effectRef>
          <a:fontRef idx="minor">
            <a:schemeClr val="dk1"/>
          </a:fontRef>
        </p:style>
        <p:txBody>
          <a:bodyPr>
            <a:noAutofit/>
          </a:bodyPr>
          <a:lstStyle/>
          <a:p>
            <a:r>
              <a:rPr lang="ja-JP" altLang="en-US" sz="2800" b="1" dirty="0">
                <a:ln w="6600">
                  <a:solidFill>
                    <a:schemeClr val="accent2"/>
                  </a:solidFill>
                  <a:prstDash val="solid"/>
                </a:ln>
                <a:solidFill>
                  <a:srgbClr val="FFFFFF"/>
                </a:solidFill>
                <a:effectLst>
                  <a:outerShdw dist="38100" dir="2700000" algn="tl" rotWithShape="0">
                    <a:schemeClr val="accent2"/>
                  </a:outerShdw>
                </a:effectLst>
              </a:rPr>
              <a:t>「</a:t>
            </a:r>
            <a:r>
              <a:rPr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クイズゲーム」</a:t>
            </a:r>
            <a:endParaRPr lang="en-US" altLang="ja-JP" sz="2800" b="1" dirty="0">
              <a:ln w="6600">
                <a:solidFill>
                  <a:schemeClr val="accent2"/>
                </a:solidFill>
                <a:prstDash val="solid"/>
              </a:ln>
              <a:solidFill>
                <a:srgbClr val="FFFFFF"/>
              </a:solidFill>
              <a:effectLst>
                <a:outerShdw dist="38100" dir="2700000" algn="tl" rotWithShape="0">
                  <a:schemeClr val="accent2"/>
                </a:outerShdw>
              </a:effectLst>
            </a:endParaRPr>
          </a:p>
          <a:p>
            <a:pPr lvl="1"/>
            <a:r>
              <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.txt</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ファイル</a:t>
            </a:r>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を読み込み、問題文と</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選択肢を　　表示し、数字入力で回答</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t="5105" r="18301" b="67849"/>
          <a:stretch/>
        </p:blipFill>
        <p:spPr>
          <a:xfrm>
            <a:off x="116590" y="3096359"/>
            <a:ext cx="6624818" cy="1763318"/>
          </a:xfrm>
          <a:prstGeom prst="rect">
            <a:avLst/>
          </a:prstGeom>
        </p:spPr>
      </p:pic>
      <p:sp>
        <p:nvSpPr>
          <p:cNvPr id="4" name="テキスト ボックス 3"/>
          <p:cNvSpPr txBox="1"/>
          <p:nvPr/>
        </p:nvSpPr>
        <p:spPr>
          <a:xfrm>
            <a:off x="0" y="9382780"/>
            <a:ext cx="543739" cy="523220"/>
          </a:xfrm>
          <a:prstGeom prst="rect">
            <a:avLst/>
          </a:prstGeom>
          <a:noFill/>
        </p:spPr>
        <p:txBody>
          <a:bodyPr wrap="none" rtlCol="0">
            <a:spAutoFit/>
          </a:bodyPr>
          <a:lstStyle/>
          <a:p>
            <a:r>
              <a:rPr lang="ja-JP" altLang="en-US" sz="2800" dirty="0"/>
              <a:t>３</a:t>
            </a:r>
            <a:endParaRPr kumimoji="1" lang="ja-JP" altLang="en-US" sz="2800" dirty="0"/>
          </a:p>
        </p:txBody>
      </p:sp>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t="16172" r="36859" b="20623"/>
          <a:stretch/>
        </p:blipFill>
        <p:spPr>
          <a:xfrm>
            <a:off x="653715" y="6078230"/>
            <a:ext cx="4022394" cy="3566160"/>
          </a:xfrm>
          <a:prstGeom prst="rect">
            <a:avLst/>
          </a:prstGeom>
        </p:spPr>
      </p:pic>
      <p:sp>
        <p:nvSpPr>
          <p:cNvPr id="10" name="正方形/長方形 9"/>
          <p:cNvSpPr/>
          <p:nvPr/>
        </p:nvSpPr>
        <p:spPr>
          <a:xfrm>
            <a:off x="1259174" y="63044"/>
            <a:ext cx="4339650" cy="923330"/>
          </a:xfrm>
          <a:prstGeom prst="rect">
            <a:avLst/>
          </a:prstGeom>
          <a:noFill/>
        </p:spPr>
        <p:txBody>
          <a:bodyPr wrap="none" lIns="91440" tIns="45720" rIns="91440" bIns="45720">
            <a:spAutoFit/>
          </a:bodyPr>
          <a:lstStyle/>
          <a:p>
            <a:pPr algn="ctr"/>
            <a:r>
              <a:rPr lang="ja-JP" alt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制作作品紹介</a:t>
            </a:r>
            <a:endParaRPr lang="ja-JP"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1" name="正方形/長方形 10"/>
          <p:cNvSpPr/>
          <p:nvPr/>
        </p:nvSpPr>
        <p:spPr>
          <a:xfrm>
            <a:off x="0" y="1058355"/>
            <a:ext cx="6857999" cy="523220"/>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altLang="ja-JP" sz="28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Win32</a:t>
            </a:r>
            <a:r>
              <a:rPr lang="ja-JP" altLang="en-US" sz="28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コンソールアプリによる制作</a:t>
            </a:r>
            <a:endParaRPr lang="ja-JP"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3" name="テキスト ボックス 12"/>
          <p:cNvSpPr txBox="1"/>
          <p:nvPr/>
        </p:nvSpPr>
        <p:spPr>
          <a:xfrm>
            <a:off x="0" y="4985623"/>
            <a:ext cx="6857999"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解答</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結果を別の</a:t>
            </a:r>
            <a:r>
              <a:rPr lang="en-US" altLang="ja-JP" sz="2400" b="1" dirty="0">
                <a:ln w="6600">
                  <a:solidFill>
                    <a:schemeClr val="accent2"/>
                  </a:solidFill>
                  <a:prstDash val="solid"/>
                </a:ln>
                <a:solidFill>
                  <a:srgbClr val="FFFFFF"/>
                </a:solidFill>
                <a:effectLst>
                  <a:outerShdw dist="38100" dir="2700000" algn="tl" rotWithShape="0">
                    <a:schemeClr val="accent2"/>
                  </a:outerShdw>
                </a:effectLst>
              </a:rPr>
              <a:t>.</a:t>
            </a:r>
            <a:r>
              <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rPr>
              <a:t>txt</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ファイル</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へ</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出力</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し</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、正解数</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　　正解率、正解率</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による評価を表示</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する</a:t>
            </a:r>
            <a:endParaRPr lang="ja-JP" altLang="en-US" sz="2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左矢印 4"/>
          <p:cNvSpPr/>
          <p:nvPr/>
        </p:nvSpPr>
        <p:spPr>
          <a:xfrm>
            <a:off x="3403637" y="6701803"/>
            <a:ext cx="3194137" cy="237994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3600" dirty="0" smtClean="0">
                <a:solidFill>
                  <a:schemeClr val="tx1"/>
                </a:solidFill>
              </a:rPr>
              <a:t>結果を表示</a:t>
            </a:r>
            <a:endParaRPr kumimoji="1" lang="ja-JP" altLang="en-US" sz="3600" dirty="0">
              <a:solidFill>
                <a:schemeClr val="tx1"/>
              </a:solidFill>
            </a:endParaRPr>
          </a:p>
        </p:txBody>
      </p:sp>
    </p:spTree>
    <p:extLst>
      <p:ext uri="{BB962C8B-B14F-4D97-AF65-F5344CB8AC3E}">
        <p14:creationId xmlns:p14="http://schemas.microsoft.com/office/powerpoint/2010/main" val="1246451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4" name="テキスト ボックス 3"/>
          <p:cNvSpPr txBox="1"/>
          <p:nvPr/>
        </p:nvSpPr>
        <p:spPr>
          <a:xfrm>
            <a:off x="6314261" y="9382780"/>
            <a:ext cx="543739" cy="523220"/>
          </a:xfrm>
          <a:prstGeom prst="rect">
            <a:avLst/>
          </a:prstGeom>
          <a:noFill/>
        </p:spPr>
        <p:txBody>
          <a:bodyPr wrap="none" rtlCol="0">
            <a:spAutoFit/>
          </a:bodyPr>
          <a:lstStyle/>
          <a:p>
            <a:r>
              <a:rPr lang="ja-JP" altLang="en-US" sz="2800" dirty="0"/>
              <a:t>４</a:t>
            </a:r>
            <a:endParaRPr kumimoji="1" lang="ja-JP" altLang="en-US" sz="2800" dirty="0"/>
          </a:p>
        </p:txBody>
      </p:sp>
      <p:sp>
        <p:nvSpPr>
          <p:cNvPr id="7" name="コンテンツ プレースホルダー 2"/>
          <p:cNvSpPr txBox="1">
            <a:spLocks/>
          </p:cNvSpPr>
          <p:nvPr/>
        </p:nvSpPr>
        <p:spPr>
          <a:xfrm>
            <a:off x="297263" y="1208507"/>
            <a:ext cx="6263472" cy="1456316"/>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tx1"/>
                </a:solidFill>
                <a:latin typeface="+mn-lt"/>
                <a:ea typeface="+mn-ea"/>
                <a:cs typeface="+mn-cs"/>
              </a:defRPr>
            </a:lvl9pPr>
          </a:lstStyle>
          <a:p>
            <a:r>
              <a:rPr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「ランニングマン」</a:t>
            </a:r>
            <a:endParaRPr lang="en-US" altLang="ja-JP" sz="2800" b="1" dirty="0" smtClean="0">
              <a:ln w="6600">
                <a:solidFill>
                  <a:schemeClr val="accent2"/>
                </a:solidFill>
                <a:prstDash val="solid"/>
              </a:ln>
              <a:solidFill>
                <a:srgbClr val="FFFFFF"/>
              </a:solidFill>
              <a:effectLst>
                <a:outerShdw dist="38100" dir="2700000" algn="tl" rotWithShape="0">
                  <a:schemeClr val="accent2"/>
                </a:outerShdw>
              </a:effectLst>
            </a:endParaRPr>
          </a:p>
          <a:p>
            <a:pPr lvl="1"/>
            <a:r>
              <a:rPr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走るアニメーションと　　　　　キー入力によるポリゴンの移動処理</a:t>
            </a:r>
            <a:endParaRPr lang="en-US" altLang="ja-JP" sz="28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8" name="正方形/長方形 7"/>
          <p:cNvSpPr/>
          <p:nvPr/>
        </p:nvSpPr>
        <p:spPr>
          <a:xfrm>
            <a:off x="419623" y="399780"/>
            <a:ext cx="6018756" cy="523220"/>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altLang="ja-JP" sz="28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Win</a:t>
            </a:r>
            <a:r>
              <a:rPr lang="en-US" altLang="ja-JP"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32</a:t>
            </a:r>
            <a:r>
              <a:rPr lang="ja-JP" altLang="en-US" sz="280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プロジェクト</a:t>
            </a:r>
            <a:r>
              <a:rPr lang="ja-JP" altLang="en-US" sz="28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による制作</a:t>
            </a:r>
            <a:endParaRPr lang="ja-JP" alt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30" name="グループ化 29"/>
          <p:cNvGrpSpPr/>
          <p:nvPr/>
        </p:nvGrpSpPr>
        <p:grpSpPr>
          <a:xfrm>
            <a:off x="1181750" y="5710829"/>
            <a:ext cx="4494497" cy="3068320"/>
            <a:chOff x="933555" y="5107917"/>
            <a:chExt cx="4494497" cy="3068320"/>
          </a:xfrm>
        </p:grpSpPr>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529" y="5370297"/>
              <a:ext cx="4441371" cy="2537926"/>
            </a:xfrm>
            <a:prstGeom prst="rect">
              <a:avLst/>
            </a:prstGeom>
          </p:spPr>
        </p:pic>
        <p:sp>
          <p:nvSpPr>
            <p:cNvPr id="15" name="正方形/長方形 14"/>
            <p:cNvSpPr/>
            <p:nvPr/>
          </p:nvSpPr>
          <p:spPr>
            <a:xfrm>
              <a:off x="944528" y="5370297"/>
              <a:ext cx="873173" cy="12768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a:off x="1123056" y="5107917"/>
              <a:ext cx="3906520" cy="162560"/>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1123056" y="8013677"/>
              <a:ext cx="3906520" cy="162560"/>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933555" y="5547062"/>
              <a:ext cx="877163" cy="923330"/>
            </a:xfrm>
            <a:prstGeom prst="rect">
              <a:avLst/>
            </a:prstGeom>
            <a:noFill/>
          </p:spPr>
          <p:txBody>
            <a:bodyPr wrap="none" lIns="91440" tIns="45720" rIns="91440" bIns="45720">
              <a:spAutoFit/>
            </a:bodyPr>
            <a:lstStyle/>
            <a:p>
              <a:pPr algn="ctr"/>
              <a:r>
                <a:rPr lang="ja-JP" alt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１</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9" name="正方形/長方形 18"/>
            <p:cNvSpPr/>
            <p:nvPr/>
          </p:nvSpPr>
          <p:spPr>
            <a:xfrm>
              <a:off x="1790755" y="5532258"/>
              <a:ext cx="877164"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２</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0" name="正方形/長方形 19"/>
            <p:cNvSpPr/>
            <p:nvPr/>
          </p:nvSpPr>
          <p:spPr>
            <a:xfrm>
              <a:off x="2663927" y="5532258"/>
              <a:ext cx="877164"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３</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1" name="正方形/長方形 20"/>
            <p:cNvSpPr/>
            <p:nvPr/>
          </p:nvSpPr>
          <p:spPr>
            <a:xfrm>
              <a:off x="3540952" y="5513853"/>
              <a:ext cx="877164"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４</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2" name="正方形/長方形 21"/>
            <p:cNvSpPr/>
            <p:nvPr/>
          </p:nvSpPr>
          <p:spPr>
            <a:xfrm>
              <a:off x="4475239" y="5532258"/>
              <a:ext cx="877164" cy="923330"/>
            </a:xfrm>
            <a:prstGeom prst="rect">
              <a:avLst/>
            </a:prstGeom>
            <a:noFill/>
          </p:spPr>
          <p:txBody>
            <a:bodyPr wrap="none" lIns="91440" tIns="45720" rIns="91440" bIns="45720">
              <a:spAutoFit/>
            </a:bodyPr>
            <a:lstStyle/>
            <a:p>
              <a:pPr algn="ctr"/>
              <a:r>
                <a:rPr lang="ja-JP" alt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５</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3" name="正方形/長方形 22"/>
            <p:cNvSpPr/>
            <p:nvPr/>
          </p:nvSpPr>
          <p:spPr>
            <a:xfrm>
              <a:off x="957908" y="6849747"/>
              <a:ext cx="877164" cy="923330"/>
            </a:xfrm>
            <a:prstGeom prst="rect">
              <a:avLst/>
            </a:prstGeom>
            <a:noFill/>
          </p:spPr>
          <p:txBody>
            <a:bodyPr wrap="none" lIns="91440" tIns="45720" rIns="91440" bIns="45720">
              <a:spAutoFit/>
            </a:bodyPr>
            <a:lstStyle/>
            <a:p>
              <a:pPr algn="ctr"/>
              <a:r>
                <a:rPr lang="ja-JP" alt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６</a:t>
              </a:r>
              <a:r>
                <a:rPr lang="en-US" altLang="ja-JP"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4" name="正方形/長方形 23"/>
            <p:cNvSpPr/>
            <p:nvPr/>
          </p:nvSpPr>
          <p:spPr>
            <a:xfrm>
              <a:off x="1815108" y="6834943"/>
              <a:ext cx="877164" cy="923330"/>
            </a:xfrm>
            <a:prstGeom prst="rect">
              <a:avLst/>
            </a:prstGeom>
            <a:noFill/>
          </p:spPr>
          <p:txBody>
            <a:bodyPr wrap="none" lIns="91440" tIns="45720" rIns="91440" bIns="45720">
              <a:spAutoFit/>
            </a:bodyPr>
            <a:lstStyle/>
            <a:p>
              <a:pPr algn="ctr"/>
              <a:r>
                <a:rPr lang="ja-JP" alt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７</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5" name="正方形/長方形 24"/>
            <p:cNvSpPr/>
            <p:nvPr/>
          </p:nvSpPr>
          <p:spPr>
            <a:xfrm>
              <a:off x="2688280" y="6834943"/>
              <a:ext cx="877164" cy="923330"/>
            </a:xfrm>
            <a:prstGeom prst="rect">
              <a:avLst/>
            </a:prstGeom>
            <a:noFill/>
          </p:spPr>
          <p:txBody>
            <a:bodyPr wrap="none" lIns="91440" tIns="45720" rIns="91440" bIns="45720">
              <a:spAutoFit/>
            </a:bodyPr>
            <a:lstStyle/>
            <a:p>
              <a:pPr algn="ctr"/>
              <a:r>
                <a:rPr lang="ja-JP" alt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８</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6" name="正方形/長方形 25"/>
            <p:cNvSpPr/>
            <p:nvPr/>
          </p:nvSpPr>
          <p:spPr>
            <a:xfrm>
              <a:off x="3565305" y="6816538"/>
              <a:ext cx="877164" cy="923330"/>
            </a:xfrm>
            <a:prstGeom prst="rect">
              <a:avLst/>
            </a:prstGeom>
            <a:noFill/>
          </p:spPr>
          <p:txBody>
            <a:bodyPr wrap="none" lIns="91440" tIns="45720" rIns="91440" bIns="45720">
              <a:spAutoFit/>
            </a:bodyPr>
            <a:lstStyle/>
            <a:p>
              <a:pPr algn="ctr"/>
              <a:r>
                <a:rPr lang="ja-JP" alt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９</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7" name="正方形/長方形 26"/>
            <p:cNvSpPr/>
            <p:nvPr/>
          </p:nvSpPr>
          <p:spPr>
            <a:xfrm>
              <a:off x="4448297" y="6834943"/>
              <a:ext cx="979755" cy="923330"/>
            </a:xfrm>
            <a:prstGeom prst="rect">
              <a:avLst/>
            </a:prstGeom>
            <a:noFill/>
          </p:spPr>
          <p:txBody>
            <a:bodyPr wrap="none" lIns="91440" tIns="45720" rIns="91440" bIns="45720">
              <a:spAutoFit/>
            </a:bodyPr>
            <a:lstStyle/>
            <a:p>
              <a:pPr algn="ctr"/>
              <a:r>
                <a:rPr lang="en-US" altLang="ja-JP"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10</a:t>
              </a:r>
              <a:endParaRPr lang="ja-JP"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8" name="右矢印 27"/>
            <p:cNvSpPr/>
            <p:nvPr/>
          </p:nvSpPr>
          <p:spPr>
            <a:xfrm rot="10064703">
              <a:off x="1549712" y="6503311"/>
              <a:ext cx="3105597" cy="151275"/>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テキスト ボックス 30"/>
          <p:cNvSpPr txBox="1"/>
          <p:nvPr/>
        </p:nvSpPr>
        <p:spPr>
          <a:xfrm>
            <a:off x="189379" y="8986812"/>
            <a:ext cx="6371356"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kumimoji="1" lang="ja-JP" altLang="en-US" u="sng" dirty="0" smtClean="0">
                <a:ln w="0"/>
                <a:solidFill>
                  <a:schemeClr val="tx1"/>
                </a:solidFill>
                <a:effectLst>
                  <a:outerShdw blurRad="38100" dist="19050" dir="2700000" algn="tl" rotWithShape="0">
                    <a:schemeClr val="dk1">
                      <a:alpha val="40000"/>
                    </a:schemeClr>
                  </a:outerShdw>
                </a:effectLst>
              </a:rPr>
              <a:t>設定したテクスチャ座標を数字の順番に移動する</a:t>
            </a:r>
            <a:endParaRPr kumimoji="1" lang="ja-JP" altLang="en-US" u="sng" dirty="0">
              <a:ln w="0"/>
              <a:solidFill>
                <a:schemeClr val="tx1"/>
              </a:solidFill>
              <a:effectLst>
                <a:outerShdw blurRad="38100" dist="19050" dir="2700000" algn="tl" rotWithShape="0">
                  <a:schemeClr val="dk1">
                    <a:alpha val="40000"/>
                  </a:schemeClr>
                </a:outerShdw>
              </a:effectLst>
            </a:endParaRPr>
          </a:p>
        </p:txBody>
      </p:sp>
      <p:grpSp>
        <p:nvGrpSpPr>
          <p:cNvPr id="3" name="グループ化 2"/>
          <p:cNvGrpSpPr/>
          <p:nvPr/>
        </p:nvGrpSpPr>
        <p:grpSpPr>
          <a:xfrm>
            <a:off x="328610" y="2967885"/>
            <a:ext cx="6200778" cy="2400392"/>
            <a:chOff x="328610" y="2727629"/>
            <a:chExt cx="6200778" cy="2400392"/>
          </a:xfrm>
        </p:grpSpPr>
        <p:grpSp>
          <p:nvGrpSpPr>
            <p:cNvPr id="12" name="グループ化 11"/>
            <p:cNvGrpSpPr/>
            <p:nvPr/>
          </p:nvGrpSpPr>
          <p:grpSpPr>
            <a:xfrm>
              <a:off x="328610" y="2727629"/>
              <a:ext cx="6200778" cy="2005241"/>
              <a:chOff x="328610" y="3368872"/>
              <a:chExt cx="6200778" cy="2005241"/>
            </a:xfrm>
          </p:grpSpPr>
          <p:grpSp>
            <p:nvGrpSpPr>
              <p:cNvPr id="10" name="グループ化 9"/>
              <p:cNvGrpSpPr/>
              <p:nvPr/>
            </p:nvGrpSpPr>
            <p:grpSpPr>
              <a:xfrm>
                <a:off x="328610" y="3551516"/>
                <a:ext cx="6200778" cy="1822597"/>
                <a:chOff x="385352" y="2462020"/>
                <a:chExt cx="6200778" cy="1822597"/>
              </a:xfrm>
            </p:grpSpPr>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20093" r="24881" b="14272"/>
                <a:stretch/>
              </p:blipFill>
              <p:spPr>
                <a:xfrm>
                  <a:off x="385352" y="2462020"/>
                  <a:ext cx="2155371" cy="18225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図 5"/>
                <p:cNvPicPr>
                  <a:picLocks noChangeAspect="1"/>
                </p:cNvPicPr>
                <p:nvPr/>
              </p:nvPicPr>
              <p:blipFill rotWithShape="1">
                <a:blip r:embed="rId5">
                  <a:extLst>
                    <a:ext uri="{28A0092B-C50C-407E-A947-70E740481C1C}">
                      <a14:useLocalDpi xmlns:a14="http://schemas.microsoft.com/office/drawing/2010/main" val="0"/>
                    </a:ext>
                  </a:extLst>
                </a:blip>
                <a:srcRect l="26818" b="25971"/>
                <a:stretch/>
              </p:blipFill>
              <p:spPr>
                <a:xfrm>
                  <a:off x="3934370" y="2462020"/>
                  <a:ext cx="2651760" cy="18225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9" name="右矢印 8"/>
                <p:cNvSpPr/>
                <p:nvPr/>
              </p:nvSpPr>
              <p:spPr>
                <a:xfrm>
                  <a:off x="2943631" y="3064981"/>
                  <a:ext cx="587830" cy="640080"/>
                </a:xfrm>
                <a:prstGeom prst="rightArrow">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テキスト ボックス 10"/>
              <p:cNvSpPr txBox="1"/>
              <p:nvPr/>
            </p:nvSpPr>
            <p:spPr>
              <a:xfrm>
                <a:off x="2305198" y="3368872"/>
                <a:ext cx="2038625"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sz="2000" dirty="0" smtClean="0">
                    <a:ln w="0"/>
                    <a:effectLst>
                      <a:outerShdw blurRad="38100" dist="19050" dir="2700000" algn="tl" rotWithShape="0">
                        <a:schemeClr val="dk1">
                          <a:alpha val="40000"/>
                        </a:schemeClr>
                      </a:outerShdw>
                    </a:effectLst>
                  </a:rPr>
                  <a:t>キー操作で　　位置を移動する</a:t>
                </a:r>
                <a:endParaRPr kumimoji="1" lang="ja-JP" altLang="en-US" sz="2000" dirty="0">
                  <a:ln w="0"/>
                  <a:effectLst>
                    <a:outerShdw blurRad="38100" dist="19050" dir="2700000" algn="tl" rotWithShape="0">
                      <a:schemeClr val="dk1">
                        <a:alpha val="40000"/>
                      </a:schemeClr>
                    </a:outerShdw>
                  </a:effectLst>
                </a:endParaRPr>
              </a:p>
            </p:txBody>
          </p:sp>
        </p:grpSp>
        <p:sp>
          <p:nvSpPr>
            <p:cNvPr id="29" name="テキスト ボックス 28"/>
            <p:cNvSpPr txBox="1"/>
            <p:nvPr/>
          </p:nvSpPr>
          <p:spPr>
            <a:xfrm>
              <a:off x="2143953" y="4420135"/>
              <a:ext cx="2361114"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sz="2000" dirty="0">
                  <a:ln w="0"/>
                  <a:effectLst>
                    <a:outerShdw blurRad="38100" dist="19050" dir="2700000" algn="tl" rotWithShape="0">
                      <a:schemeClr val="dk1">
                        <a:alpha val="40000"/>
                      </a:schemeClr>
                    </a:outerShdw>
                  </a:effectLst>
                </a:rPr>
                <a:t>アニメーションを自動で再生</a:t>
              </a:r>
              <a:endParaRPr kumimoji="1" lang="ja-JP" altLang="en-US" sz="2000" dirty="0">
                <a:ln w="0"/>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2730191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2" name="タイトル 1"/>
          <p:cNvSpPr>
            <a:spLocks noGrp="1"/>
          </p:cNvSpPr>
          <p:nvPr>
            <p:ph type="title"/>
          </p:nvPr>
        </p:nvSpPr>
        <p:spPr>
          <a:xfrm>
            <a:off x="137784" y="166621"/>
            <a:ext cx="6501009" cy="1464234"/>
          </a:xfrm>
        </p:spPr>
        <p:style>
          <a:lnRef idx="2">
            <a:schemeClr val="dk1"/>
          </a:lnRef>
          <a:fillRef idx="1">
            <a:schemeClr val="lt1"/>
          </a:fillRef>
          <a:effectRef idx="0">
            <a:schemeClr val="dk1"/>
          </a:effectRef>
          <a:fontRef idx="minor">
            <a:schemeClr val="dk1"/>
          </a:fontRef>
        </p:style>
        <p:txBody>
          <a:bodyPr/>
          <a:lstStyle/>
          <a:p>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「メタセコイア」</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３</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モデリングツール</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と</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r>
            <a:b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「モデルビューワー」ツールによる</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r>
            <a:b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３</a:t>
            </a:r>
            <a:r>
              <a:rPr kumimoji="1" lang="en-US" altLang="ja-JP"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ステージ制作（</a:t>
            </a:r>
            <a:r>
              <a:rPr lang="ja-JP" alt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個人</a:t>
            </a:r>
            <a:r>
              <a:rPr kumimoji="1" lang="ja-JP" altLang="en-US" b="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制作）</a:t>
            </a:r>
            <a:endParaRPr kumimoji="1" lang="ja-JP" altLang="en-US"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コンテンツ プレースホルダー 2"/>
          <p:cNvSpPr>
            <a:spLocks noGrp="1"/>
          </p:cNvSpPr>
          <p:nvPr>
            <p:ph idx="1"/>
          </p:nvPr>
        </p:nvSpPr>
        <p:spPr>
          <a:xfrm>
            <a:off x="0" y="6431426"/>
            <a:ext cx="6858000" cy="2995510"/>
          </a:xfrm>
        </p:spPr>
        <p:style>
          <a:lnRef idx="2">
            <a:schemeClr val="accent2"/>
          </a:lnRef>
          <a:fillRef idx="1">
            <a:schemeClr val="lt1"/>
          </a:fillRef>
          <a:effectRef idx="0">
            <a:schemeClr val="accent2"/>
          </a:effectRef>
          <a:fontRef idx="minor">
            <a:schemeClr val="dk1"/>
          </a:fontRef>
        </p:style>
        <p:txBody>
          <a:bodyPr>
            <a:noAutofit/>
          </a:bodyPr>
          <a:lstStyle/>
          <a:p>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制作期間</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：約</a:t>
            </a:r>
            <a:r>
              <a:rPr lang="en-US" altLang="ja-JP" sz="2400" b="1" dirty="0" smtClean="0">
                <a:ln w="6600">
                  <a:solidFill>
                    <a:schemeClr val="accent2"/>
                  </a:solidFill>
                  <a:prstDash val="solid"/>
                </a:ln>
                <a:solidFill>
                  <a:schemeClr val="bg1"/>
                </a:solidFill>
                <a:effectLst>
                  <a:outerShdw dist="38100" dir="2700000" algn="tl" rotWithShape="0">
                    <a:schemeClr val="accent2"/>
                  </a:outerShdw>
                </a:effectLst>
              </a:rPr>
              <a:t>1</a:t>
            </a:r>
            <a:r>
              <a:rPr lang="ja-JP" altLang="en-US" sz="2400" b="1" dirty="0" smtClean="0">
                <a:ln w="6600">
                  <a:solidFill>
                    <a:schemeClr val="accent2"/>
                  </a:solidFill>
                  <a:prstDash val="solid"/>
                </a:ln>
                <a:solidFill>
                  <a:schemeClr val="bg1"/>
                </a:solidFill>
                <a:effectLst>
                  <a:outerShdw dist="38100" dir="2700000" algn="tl" rotWithShape="0">
                    <a:schemeClr val="accent2"/>
                  </a:outerShdw>
                </a:effectLst>
              </a:rPr>
              <a:t>ヶ月</a:t>
            </a:r>
            <a:endParaRPr lang="en-US" altLang="ja-JP" sz="2400" b="1" dirty="0" smtClean="0">
              <a:ln w="6600">
                <a:solidFill>
                  <a:schemeClr val="accent2"/>
                </a:solidFill>
                <a:prstDash val="solid"/>
              </a:ln>
              <a:solidFill>
                <a:schemeClr val="bg1"/>
              </a:solidFill>
              <a:effectLst>
                <a:outerShdw dist="38100" dir="2700000" algn="tl" rotWithShape="0">
                  <a:schemeClr val="accent2"/>
                </a:outerShdw>
              </a:effectLst>
            </a:endParaRPr>
          </a:p>
          <a:p>
            <a:r>
              <a:rPr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RPG</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にありそうな公園</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をイメージ</a:t>
            </a:r>
            <a:endParaRPr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木、宝箱、川に</a:t>
            </a:r>
            <a:r>
              <a:rPr lang="ja-JP" altLang="en-US" sz="2400" b="1" dirty="0">
                <a:ln w="6600">
                  <a:solidFill>
                    <a:schemeClr val="accent2"/>
                  </a:solidFill>
                  <a:prstDash val="solid"/>
                </a:ln>
                <a:solidFill>
                  <a:schemeClr val="tx1"/>
                </a:solidFill>
                <a:effectLst>
                  <a:outerShdw dist="38100" dir="2700000" algn="tl" rotWithShape="0">
                    <a:schemeClr val="accent2"/>
                  </a:outerShdw>
                </a:effectLst>
              </a:rPr>
              <a:t>掛か</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る橋など</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のモデルを　　　制作・配置</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最初の頃の配置では</a:t>
            </a: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どのくらいの位置に　　　　　　　配置すれば</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よいか、数値を</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変</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えては確認する</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　</a:t>
            </a:r>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という位置調整作業を繰り返していた。</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テキスト ボックス 5"/>
          <p:cNvSpPr txBox="1"/>
          <p:nvPr/>
        </p:nvSpPr>
        <p:spPr>
          <a:xfrm>
            <a:off x="0" y="9382780"/>
            <a:ext cx="543739" cy="523220"/>
          </a:xfrm>
          <a:prstGeom prst="rect">
            <a:avLst/>
          </a:prstGeom>
          <a:noFill/>
        </p:spPr>
        <p:txBody>
          <a:bodyPr wrap="none" rtlCol="0">
            <a:spAutoFit/>
          </a:bodyPr>
          <a:lstStyle/>
          <a:p>
            <a:r>
              <a:rPr lang="ja-JP" altLang="en-US" sz="2800" dirty="0"/>
              <a:t>５</a:t>
            </a:r>
            <a:endParaRPr kumimoji="1" lang="ja-JP" altLang="en-US" sz="2800" dirty="0"/>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167292">
            <a:off x="327659" y="2024510"/>
            <a:ext cx="4075241" cy="238240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2977" y="3924490"/>
            <a:ext cx="4219078" cy="225159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角丸四角形吹き出し 3"/>
          <p:cNvSpPr/>
          <p:nvPr/>
        </p:nvSpPr>
        <p:spPr>
          <a:xfrm>
            <a:off x="4693784" y="1886200"/>
            <a:ext cx="2006752" cy="1613378"/>
          </a:xfrm>
          <a:prstGeom prst="wedgeRoundRectCallout">
            <a:avLst>
              <a:gd name="adj1" fmla="val -50776"/>
              <a:gd name="adj2" fmla="val 65646"/>
              <a:gd name="adj3" fmla="val 16667"/>
            </a:avLst>
          </a:prstGeom>
        </p:spPr>
        <p:style>
          <a:lnRef idx="0">
            <a:schemeClr val="dk1"/>
          </a:lnRef>
          <a:fillRef idx="3">
            <a:schemeClr val="dk1"/>
          </a:fillRef>
          <a:effectRef idx="3">
            <a:schemeClr val="dk1"/>
          </a:effectRef>
          <a:fontRef idx="minor">
            <a:schemeClr val="lt1"/>
          </a:fontRef>
        </p:style>
        <p:txBody>
          <a:bodyPr rtlCol="0" anchor="ctr"/>
          <a:lstStyle/>
          <a:p>
            <a:pPr algn="ctr"/>
            <a:r>
              <a:rPr kumimoji="1" lang="ja-JP" altLang="en-US" sz="2800" dirty="0" smtClean="0"/>
              <a:t>公園　　ステージ</a:t>
            </a:r>
            <a:endParaRPr kumimoji="1" lang="ja-JP" altLang="en-US" sz="2800" dirty="0"/>
          </a:p>
        </p:txBody>
      </p:sp>
    </p:spTree>
    <p:extLst>
      <p:ext uri="{BB962C8B-B14F-4D97-AF65-F5344CB8AC3E}">
        <p14:creationId xmlns:p14="http://schemas.microsoft.com/office/powerpoint/2010/main" val="5869105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7" name="テキスト ボックス 6"/>
          <p:cNvSpPr txBox="1"/>
          <p:nvPr/>
        </p:nvSpPr>
        <p:spPr>
          <a:xfrm>
            <a:off x="6314261" y="9382780"/>
            <a:ext cx="543739" cy="523220"/>
          </a:xfrm>
          <a:prstGeom prst="rect">
            <a:avLst/>
          </a:prstGeom>
          <a:noFill/>
        </p:spPr>
        <p:txBody>
          <a:bodyPr wrap="none" rtlCol="0">
            <a:spAutoFit/>
          </a:bodyPr>
          <a:lstStyle/>
          <a:p>
            <a:r>
              <a:rPr lang="ja-JP" altLang="en-US" sz="2800" dirty="0"/>
              <a:t>６</a:t>
            </a:r>
            <a:endParaRPr kumimoji="1" lang="ja-JP" altLang="en-US" sz="28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093" y="372780"/>
            <a:ext cx="3121037" cy="255200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32543" r="28028" b="21097"/>
          <a:stretch/>
        </p:blipFill>
        <p:spPr>
          <a:xfrm>
            <a:off x="586352" y="407658"/>
            <a:ext cx="2025125" cy="237830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図 8"/>
          <p:cNvPicPr>
            <a:picLocks noChangeAspect="1"/>
          </p:cNvPicPr>
          <p:nvPr/>
        </p:nvPicPr>
        <p:blipFill rotWithShape="1">
          <a:blip r:embed="rId5">
            <a:extLst>
              <a:ext uri="{28A0092B-C50C-407E-A947-70E740481C1C}">
                <a14:useLocalDpi xmlns:a14="http://schemas.microsoft.com/office/drawing/2010/main" val="0"/>
              </a:ext>
            </a:extLst>
          </a:blip>
          <a:srcRect l="15923" t="18322" r="18898"/>
          <a:stretch/>
        </p:blipFill>
        <p:spPr>
          <a:xfrm>
            <a:off x="192612" y="4244229"/>
            <a:ext cx="2860765" cy="243976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0" name="角丸四角形吹き出し 9"/>
          <p:cNvSpPr/>
          <p:nvPr/>
        </p:nvSpPr>
        <p:spPr>
          <a:xfrm>
            <a:off x="8425109" y="8164304"/>
            <a:ext cx="3606112" cy="1480086"/>
          </a:xfrm>
          <a:prstGeom prst="wedgeRoundRectCallout">
            <a:avLst>
              <a:gd name="adj1" fmla="val -50964"/>
              <a:gd name="adj2" fmla="val 76691"/>
              <a:gd name="adj3" fmla="val 16667"/>
            </a:avLst>
          </a:prstGeom>
        </p:spPr>
        <p:style>
          <a:lnRef idx="0">
            <a:schemeClr val="dk1"/>
          </a:lnRef>
          <a:fillRef idx="3">
            <a:schemeClr val="dk1"/>
          </a:fillRef>
          <a:effectRef idx="3">
            <a:schemeClr val="dk1"/>
          </a:effectRef>
          <a:fontRef idx="minor">
            <a:schemeClr val="lt1"/>
          </a:fontRef>
        </p:style>
        <p:txBody>
          <a:bodyPr rtlCol="0" anchor="ctr"/>
          <a:lstStyle/>
          <a:p>
            <a:pPr algn="ctr"/>
            <a:r>
              <a:rPr lang="ja-JP" altLang="en-US" sz="4000" dirty="0"/>
              <a:t>橋</a:t>
            </a:r>
            <a:r>
              <a:rPr kumimoji="1" lang="ja-JP" altLang="en-US" sz="4000" dirty="0" smtClean="0"/>
              <a:t>のロープ、</a:t>
            </a:r>
            <a:endParaRPr kumimoji="1" lang="en-US" altLang="ja-JP" sz="4000" dirty="0" smtClean="0"/>
          </a:p>
          <a:p>
            <a:pPr algn="ctr"/>
            <a:r>
              <a:rPr lang="ja-JP" altLang="en-US" sz="4000" dirty="0" smtClean="0"/>
              <a:t>踏板</a:t>
            </a:r>
            <a:r>
              <a:rPr lang="en-US" altLang="ja-JP" sz="4000" dirty="0" smtClean="0"/>
              <a:t>etc…</a:t>
            </a:r>
            <a:endParaRPr kumimoji="1" lang="ja-JP" altLang="en-US" sz="4000" dirty="0"/>
          </a:p>
        </p:txBody>
      </p:sp>
      <p:pic>
        <p:nvPicPr>
          <p:cNvPr id="12" name="図 11"/>
          <p:cNvPicPr>
            <a:picLocks noChangeAspect="1"/>
          </p:cNvPicPr>
          <p:nvPr/>
        </p:nvPicPr>
        <p:blipFill rotWithShape="1">
          <a:blip r:embed="rId6" cstate="print">
            <a:extLst>
              <a:ext uri="{28A0092B-C50C-407E-A947-70E740481C1C}">
                <a14:useLocalDpi xmlns:a14="http://schemas.microsoft.com/office/drawing/2010/main" val="0"/>
              </a:ext>
            </a:extLst>
          </a:blip>
          <a:srcRect l="35643" t="37460" r="38349" b="29471"/>
          <a:stretch/>
        </p:blipFill>
        <p:spPr>
          <a:xfrm>
            <a:off x="2611477" y="3378461"/>
            <a:ext cx="4081801" cy="27697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1" name="コンテンツ プレースホルダー 2"/>
          <p:cNvSpPr txBox="1">
            <a:spLocks/>
          </p:cNvSpPr>
          <p:nvPr/>
        </p:nvSpPr>
        <p:spPr>
          <a:xfrm>
            <a:off x="1598914" y="2350177"/>
            <a:ext cx="2828785" cy="1571985"/>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buNone/>
            </a:pPr>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橋はパーツで分け、異なる幅でも配置できるよう作成</a:t>
            </a:r>
            <a:endParaRPr lang="en-US" altLang="ja-JP" sz="2400" b="1" dirty="0" smtClean="0">
              <a:ln w="6600">
                <a:solidFill>
                  <a:schemeClr val="accent2"/>
                </a:solidFill>
                <a:prstDash val="solid"/>
              </a:ln>
              <a:solidFill>
                <a:schemeClr val="tx1"/>
              </a:solidFill>
              <a:effectLst>
                <a:outerShdw dist="38100" dir="2700000" algn="tl" rotWithShape="0">
                  <a:schemeClr val="accent2"/>
                </a:outerShdw>
              </a:effectLst>
            </a:endParaRPr>
          </a:p>
        </p:txBody>
      </p:sp>
      <p:sp>
        <p:nvSpPr>
          <p:cNvPr id="3" name="コンテンツ プレースホルダー 2"/>
          <p:cNvSpPr>
            <a:spLocks noGrp="1"/>
          </p:cNvSpPr>
          <p:nvPr>
            <p:ph idx="1"/>
          </p:nvPr>
        </p:nvSpPr>
        <p:spPr>
          <a:xfrm>
            <a:off x="192612" y="7173040"/>
            <a:ext cx="6263381" cy="1982528"/>
          </a:xfrm>
        </p:spPr>
        <p:style>
          <a:lnRef idx="2">
            <a:schemeClr val="accent2"/>
          </a:lnRef>
          <a:fillRef idx="1">
            <a:schemeClr val="lt1"/>
          </a:fillRef>
          <a:effectRef idx="0">
            <a:schemeClr val="accent2"/>
          </a:effectRef>
          <a:fontRef idx="minor">
            <a:schemeClr val="dk1"/>
          </a:fontRef>
        </p:style>
        <p:txBody>
          <a:bodyPr anchor="ctr">
            <a:noAutofit/>
          </a:bodyPr>
          <a:lstStyle/>
          <a:p>
            <a:pPr marL="0" indent="0">
              <a:buNone/>
            </a:pPr>
            <a:r>
              <a:rPr kumimoji="1"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モデルの制作には、あらかじめ　　　</a:t>
            </a:r>
            <a:r>
              <a:rPr kumimoji="1"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決めた規格</a:t>
            </a:r>
            <a:r>
              <a:rPr kumimoji="1"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で大きさを</a:t>
            </a:r>
            <a:r>
              <a:rPr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決め、　　　　</a:t>
            </a:r>
            <a:r>
              <a:rPr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設計図</a:t>
            </a:r>
            <a:r>
              <a:rPr lang="ja-JP" altLang="en-US" sz="2800" b="1" dirty="0">
                <a:ln w="6600">
                  <a:solidFill>
                    <a:schemeClr val="accent2"/>
                  </a:solidFill>
                  <a:prstDash val="solid"/>
                </a:ln>
                <a:solidFill>
                  <a:schemeClr val="tx1"/>
                </a:solidFill>
                <a:effectLst>
                  <a:outerShdw dist="38100" dir="2700000" algn="tl" rotWithShape="0">
                    <a:schemeClr val="accent2"/>
                  </a:outerShdw>
                </a:effectLst>
              </a:rPr>
              <a:t>にあたるもの</a:t>
            </a:r>
            <a:r>
              <a:rPr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を作成</a:t>
            </a:r>
            <a:r>
              <a:rPr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して</a:t>
            </a:r>
            <a:r>
              <a:rPr kumimoji="1" lang="ja-JP" altLang="en-US" sz="2800" b="1" dirty="0" smtClean="0">
                <a:ln w="6600">
                  <a:solidFill>
                    <a:schemeClr val="accent2"/>
                  </a:solidFill>
                  <a:prstDash val="solid"/>
                </a:ln>
                <a:solidFill>
                  <a:srgbClr val="FFFFFF"/>
                </a:solidFill>
                <a:effectLst>
                  <a:outerShdw dist="38100" dir="2700000" algn="tl" rotWithShape="0">
                    <a:schemeClr val="accent2"/>
                  </a:outerShdw>
                </a:effectLst>
              </a:rPr>
              <a:t>おくと作業がしやすくなると感じた。</a:t>
            </a:r>
            <a:endParaRPr kumimoji="1" lang="en-US" altLang="ja-JP" sz="2800" b="1" dirty="0" smtClean="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563311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2" name="タイトル 1"/>
          <p:cNvSpPr>
            <a:spLocks noGrp="1"/>
          </p:cNvSpPr>
          <p:nvPr>
            <p:ph type="title"/>
          </p:nvPr>
        </p:nvSpPr>
        <p:spPr>
          <a:xfrm>
            <a:off x="137784" y="166621"/>
            <a:ext cx="6501009" cy="1464234"/>
          </a:xfrm>
        </p:spPr>
        <p:style>
          <a:lnRef idx="2">
            <a:schemeClr val="dk1"/>
          </a:lnRef>
          <a:fillRef idx="1">
            <a:schemeClr val="lt1"/>
          </a:fillRef>
          <a:effectRef idx="0">
            <a:schemeClr val="dk1"/>
          </a:effectRef>
          <a:fontRef idx="minor">
            <a:schemeClr val="dk1"/>
          </a:fontRef>
        </p:style>
        <p:txBody>
          <a:bodyPr/>
          <a:lstStyle/>
          <a:p>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「メタセコイア」</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３</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モデリングツール</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と</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r>
            <a:b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「モデルビューワー」ツールによる</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r>
            <a:b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３</a:t>
            </a:r>
            <a:r>
              <a:rPr kumimoji="1" lang="en-US" altLang="ja-JP"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
            </a:r>
            <a:r>
              <a:rPr kumimoji="1" lang="ja-JP" altLang="en-US"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ステージ制作（チーム制作）</a:t>
            </a:r>
            <a:endParaRPr kumimoji="1" lang="ja-JP" alt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コンテンツ プレースホルダー 2"/>
          <p:cNvSpPr>
            <a:spLocks noGrp="1"/>
          </p:cNvSpPr>
          <p:nvPr>
            <p:ph idx="1"/>
          </p:nvPr>
        </p:nvSpPr>
        <p:spPr>
          <a:xfrm>
            <a:off x="271869" y="1797476"/>
            <a:ext cx="5191453" cy="3503187"/>
          </a:xfrm>
        </p:spPr>
        <p:style>
          <a:lnRef idx="2">
            <a:schemeClr val="accent1"/>
          </a:lnRef>
          <a:fillRef idx="1">
            <a:schemeClr val="lt1"/>
          </a:fillRef>
          <a:effectRef idx="0">
            <a:schemeClr val="accent1"/>
          </a:effectRef>
          <a:fontRef idx="minor">
            <a:schemeClr val="dk1"/>
          </a:fontRef>
        </p:style>
        <p:txBody>
          <a:bodyPr>
            <a:noAutofit/>
          </a:bodyPr>
          <a:lstStyle/>
          <a:p>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制作人数：</a:t>
            </a:r>
            <a:r>
              <a:rPr kumimoji="1" lang="en-US" altLang="ja-JP" sz="2400" b="1" dirty="0" smtClean="0">
                <a:ln w="6600">
                  <a:solidFill>
                    <a:schemeClr val="accent2"/>
                  </a:solidFill>
                  <a:prstDash val="solid"/>
                </a:ln>
                <a:solidFill>
                  <a:schemeClr val="tx1"/>
                </a:solidFill>
                <a:effectLst>
                  <a:outerShdw dist="38100" dir="2700000" algn="tl" rotWithShape="0">
                    <a:schemeClr val="accent2"/>
                  </a:outerShdw>
                </a:effectLst>
              </a:rPr>
              <a:t>5</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人</a:t>
            </a:r>
            <a:endParaRPr kumimoji="1" lang="en-US" altLang="ja-JP" sz="2400" b="1" dirty="0" smtClean="0">
              <a:ln w="6600">
                <a:solidFill>
                  <a:schemeClr val="accent2"/>
                </a:solidFill>
                <a:prstDash val="solid"/>
              </a:ln>
              <a:solidFill>
                <a:schemeClr val="tx1"/>
              </a:solidFill>
              <a:effectLst>
                <a:outerShdw dist="38100" dir="2700000" algn="tl" rotWithShape="0">
                  <a:schemeClr val="accent2"/>
                </a:outerShdw>
              </a:effectLst>
            </a:endParaRPr>
          </a:p>
          <a:p>
            <a:r>
              <a:rPr kumimoji="1"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制作期間：</a:t>
            </a:r>
            <a:r>
              <a:rPr kumimoji="1"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約３週間</a:t>
            </a:r>
            <a:endParaRPr kumimoji="1" lang="en-US" altLang="ja-JP" sz="2400" b="1" dirty="0" smtClean="0">
              <a:ln w="6600">
                <a:solidFill>
                  <a:schemeClr val="accent2"/>
                </a:solidFill>
                <a:prstDash val="solid"/>
              </a:ln>
              <a:solidFill>
                <a:schemeClr val="tx1"/>
              </a:solidFill>
              <a:effectLst>
                <a:outerShdw dist="38100" dir="2700000" algn="tl" rotWithShape="0">
                  <a:schemeClr val="accent2"/>
                </a:outerShdw>
              </a:effectLst>
            </a:endParaRPr>
          </a:p>
          <a:p>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chemeClr val="tx1"/>
                </a:solidFill>
                <a:effectLst>
                  <a:outerShdw dist="38100" dir="2700000" algn="tl" rotWithShape="0">
                    <a:schemeClr val="accent2"/>
                  </a:outerShdw>
                </a:effectLst>
              </a:rPr>
              <a:t>豪華</a:t>
            </a:r>
            <a:r>
              <a:rPr lang="ja-JP" altLang="en-US" sz="2400" b="1" dirty="0">
                <a:ln w="6600">
                  <a:solidFill>
                    <a:schemeClr val="accent2"/>
                  </a:solidFill>
                  <a:prstDash val="solid"/>
                </a:ln>
                <a:solidFill>
                  <a:schemeClr val="tx1"/>
                </a:solidFill>
                <a:effectLst>
                  <a:outerShdw dist="38100" dir="2700000" algn="tl" rotWithShape="0">
                    <a:schemeClr val="accent2"/>
                  </a:outerShdw>
                </a:effectLst>
              </a:rPr>
              <a:t>客船</a:t>
            </a:r>
            <a:r>
              <a:rPr lang="ja-JP" altLang="en-US" sz="2400" b="1" dirty="0">
                <a:ln w="6600">
                  <a:solidFill>
                    <a:schemeClr val="accent2"/>
                  </a:solidFill>
                  <a:prstDash val="solid"/>
                </a:ln>
                <a:solidFill>
                  <a:srgbClr val="FFFFFF"/>
                </a:solidFill>
                <a:effectLst>
                  <a:outerShdw dist="38100" dir="2700000" algn="tl" rotWithShape="0">
                    <a:schemeClr val="accent2"/>
                  </a:outerShdw>
                </a:effectLst>
              </a:rPr>
              <a:t>をモチーフに制作</a:t>
            </a:r>
            <a:endParaRPr lang="en-US" altLang="ja-JP" sz="2400" b="1" dirty="0">
              <a:ln w="6600">
                <a:solidFill>
                  <a:schemeClr val="accent2"/>
                </a:solidFill>
                <a:prstDash val="solid"/>
              </a:ln>
              <a:solidFill>
                <a:srgbClr val="FFFFFF"/>
              </a:solidFill>
              <a:effectLst>
                <a:outerShdw dist="38100" dir="2700000" algn="tl" rotWithShape="0">
                  <a:schemeClr val="accent2"/>
                </a:outerShdw>
              </a:effectLst>
            </a:endParaRPr>
          </a:p>
          <a:p>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r>
              <a:rPr lang="ja-JP" altLang="en-US" sz="2400" b="1" dirty="0" smtClean="0">
                <a:ln w="6600">
                  <a:solidFill>
                    <a:schemeClr val="accent2"/>
                  </a:solidFill>
                  <a:prstDash val="solid"/>
                </a:ln>
                <a:solidFill>
                  <a:srgbClr val="FFFFFF"/>
                </a:solidFill>
                <a:effectLst>
                  <a:outerShdw dist="38100" dir="2700000" algn="tl" rotWithShape="0">
                    <a:schemeClr val="accent2"/>
                  </a:outerShdw>
                </a:effectLst>
              </a:rPr>
              <a:t>担当した作業</a:t>
            </a:r>
            <a:endParaRPr kumimoji="1" lang="en-US" altLang="ja-JP" sz="2400" b="1" dirty="0" smtClean="0">
              <a:ln w="6600">
                <a:solidFill>
                  <a:schemeClr val="accent2"/>
                </a:solidFill>
                <a:prstDash val="solid"/>
              </a:ln>
              <a:solidFill>
                <a:srgbClr val="FFFFFF"/>
              </a:solidFill>
              <a:effectLst>
                <a:outerShdw dist="38100" dir="2700000" algn="tl" rotWithShape="0">
                  <a:schemeClr val="accent2"/>
                </a:outerShdw>
              </a:effectLst>
            </a:endParaRPr>
          </a:p>
          <a:p>
            <a:pPr lvl="1"/>
            <a:r>
              <a:rPr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客船</a:t>
            </a:r>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本体のデザイン・モデリング</a:t>
            </a:r>
            <a:endParaRPr lang="en-US" altLang="ja-JP" sz="2000" b="1" dirty="0">
              <a:ln w="6600">
                <a:solidFill>
                  <a:schemeClr val="accent2"/>
                </a:solidFill>
                <a:prstDash val="solid"/>
              </a:ln>
              <a:solidFill>
                <a:srgbClr val="FFFFFF"/>
              </a:solidFill>
              <a:effectLst>
                <a:outerShdw dist="38100" dir="2700000" algn="tl" rotWithShape="0">
                  <a:schemeClr val="accent2"/>
                </a:outerShdw>
              </a:effectLst>
            </a:endParaRPr>
          </a:p>
          <a:p>
            <a:pPr lvl="1"/>
            <a:r>
              <a:rPr lang="ja-JP" altLang="en-US" sz="2000" b="1" dirty="0" smtClean="0">
                <a:ln w="6600">
                  <a:solidFill>
                    <a:schemeClr val="accent2"/>
                  </a:solidFill>
                  <a:prstDash val="solid"/>
                </a:ln>
                <a:solidFill>
                  <a:srgbClr val="FFFFFF"/>
                </a:solidFill>
                <a:effectLst>
                  <a:outerShdw dist="38100" dir="2700000" algn="tl" rotWithShape="0">
                    <a:schemeClr val="accent2"/>
                  </a:outerShdw>
                </a:effectLst>
              </a:rPr>
              <a:t>他メンバーの制作したモデルを含め、　　　　　　　　</a:t>
            </a:r>
            <a:r>
              <a:rPr lang="ja-JP" altLang="en-US" sz="2000" b="1" dirty="0" smtClean="0">
                <a:ln w="6600">
                  <a:solidFill>
                    <a:schemeClr val="accent2"/>
                  </a:solidFill>
                  <a:prstDash val="solid"/>
                </a:ln>
                <a:solidFill>
                  <a:schemeClr val="tx1"/>
                </a:solidFill>
                <a:effectLst>
                  <a:outerShdw dist="38100" dir="2700000" algn="tl" rotWithShape="0">
                    <a:schemeClr val="accent2"/>
                  </a:outerShdw>
                </a:effectLst>
              </a:rPr>
              <a:t>全オブジェクトの配置</a:t>
            </a:r>
          </a:p>
        </p:txBody>
      </p:sp>
      <p:sp>
        <p:nvSpPr>
          <p:cNvPr id="6" name="テキスト ボックス 5"/>
          <p:cNvSpPr txBox="1"/>
          <p:nvPr/>
        </p:nvSpPr>
        <p:spPr>
          <a:xfrm>
            <a:off x="0" y="9382780"/>
            <a:ext cx="543739" cy="523220"/>
          </a:xfrm>
          <a:prstGeom prst="rect">
            <a:avLst/>
          </a:prstGeom>
          <a:noFill/>
        </p:spPr>
        <p:txBody>
          <a:bodyPr wrap="none" rtlCol="0">
            <a:spAutoFit/>
          </a:bodyPr>
          <a:lstStyle/>
          <a:p>
            <a:r>
              <a:rPr kumimoji="1" lang="ja-JP" altLang="en-US" sz="2800" dirty="0" smtClean="0"/>
              <a:t>７</a:t>
            </a:r>
            <a:endParaRPr kumimoji="1" lang="ja-JP" altLang="en-US" sz="2800" dirty="0"/>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84" y="5522401"/>
            <a:ext cx="3770337" cy="26574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r="32603"/>
          <a:stretch/>
        </p:blipFill>
        <p:spPr>
          <a:xfrm>
            <a:off x="3306871" y="7071804"/>
            <a:ext cx="3307998" cy="24541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669059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7999" cy="9906000"/>
          </a:xfrm>
          <a:prstGeom prst="rect">
            <a:avLst/>
          </a:prstGeom>
        </p:spPr>
      </p:pic>
      <p:sp>
        <p:nvSpPr>
          <p:cNvPr id="7" name="テキスト ボックス 6"/>
          <p:cNvSpPr txBox="1"/>
          <p:nvPr/>
        </p:nvSpPr>
        <p:spPr>
          <a:xfrm>
            <a:off x="6314261" y="9382780"/>
            <a:ext cx="543739" cy="523220"/>
          </a:xfrm>
          <a:prstGeom prst="rect">
            <a:avLst/>
          </a:prstGeom>
          <a:noFill/>
        </p:spPr>
        <p:txBody>
          <a:bodyPr wrap="none" rtlCol="0">
            <a:spAutoFit/>
          </a:bodyPr>
          <a:lstStyle/>
          <a:p>
            <a:r>
              <a:rPr lang="ja-JP" altLang="en-US" sz="2800" dirty="0"/>
              <a:t>８</a:t>
            </a:r>
            <a:endParaRPr kumimoji="1" lang="ja-JP" altLang="en-US" sz="2800" dirty="0"/>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495" y="3749449"/>
            <a:ext cx="3547227" cy="216542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6" name="コンテンツ プレースホルダー 2"/>
          <p:cNvSpPr>
            <a:spLocks noGrp="1"/>
          </p:cNvSpPr>
          <p:nvPr>
            <p:ph idx="1"/>
          </p:nvPr>
        </p:nvSpPr>
        <p:spPr>
          <a:xfrm>
            <a:off x="0" y="6143980"/>
            <a:ext cx="6857999" cy="3535598"/>
          </a:xfrm>
        </p:spPr>
        <p:style>
          <a:lnRef idx="2">
            <a:schemeClr val="accent1"/>
          </a:lnRef>
          <a:fillRef idx="1">
            <a:schemeClr val="lt1"/>
          </a:fillRef>
          <a:effectRef idx="0">
            <a:schemeClr val="accent1"/>
          </a:effectRef>
          <a:fontRef idx="minor">
            <a:schemeClr val="dk1"/>
          </a:fontRef>
        </p:style>
        <p:txBody>
          <a:bodyPr>
            <a:normAutofit/>
          </a:bodyPr>
          <a:lstStyle/>
          <a:p>
            <a:r>
              <a:rPr lang="ja-JP" altLang="en-US" sz="2800" b="1" dirty="0" smtClean="0">
                <a:ln w="6600">
                  <a:solidFill>
                    <a:schemeClr val="accent2"/>
                  </a:solidFill>
                  <a:prstDash val="solid"/>
                </a:ln>
                <a:solidFill>
                  <a:schemeClr val="bg1"/>
                </a:solidFill>
                <a:effectLst>
                  <a:outerShdw dist="38100" dir="2700000" algn="tl" rotWithShape="0">
                    <a:schemeClr val="accent2"/>
                  </a:outerShdw>
                </a:effectLst>
              </a:rPr>
              <a:t>初めて取り組むチーム制作</a:t>
            </a:r>
            <a:endParaRPr lang="en-US" altLang="ja-JP" sz="2800" b="1" dirty="0" smtClean="0">
              <a:ln w="6600">
                <a:solidFill>
                  <a:schemeClr val="accent2"/>
                </a:solidFill>
                <a:prstDash val="solid"/>
              </a:ln>
              <a:solidFill>
                <a:schemeClr val="bg1"/>
              </a:solidFill>
              <a:effectLst>
                <a:outerShdw dist="38100" dir="2700000" algn="tl" rotWithShape="0">
                  <a:schemeClr val="accent2"/>
                </a:outerShdw>
              </a:effectLst>
            </a:endParaRPr>
          </a:p>
          <a:p>
            <a:endParaRPr lang="en-US" altLang="ja-JP" sz="2800" b="1" dirty="0" smtClean="0">
              <a:ln w="6600">
                <a:solidFill>
                  <a:schemeClr val="accent2"/>
                </a:solidFill>
                <a:prstDash val="solid"/>
              </a:ln>
              <a:solidFill>
                <a:schemeClr val="bg1"/>
              </a:solidFill>
              <a:effectLst>
                <a:outerShdw dist="38100" dir="2700000" algn="tl" rotWithShape="0">
                  <a:schemeClr val="accent2"/>
                </a:outerShdw>
              </a:effectLst>
            </a:endParaRPr>
          </a:p>
          <a:p>
            <a:r>
              <a:rPr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制作の進捗や配置</a:t>
            </a:r>
            <a:r>
              <a:rPr lang="ja-JP" altLang="en-US" sz="2800" b="1" dirty="0" smtClean="0">
                <a:ln w="6600">
                  <a:solidFill>
                    <a:schemeClr val="accent2"/>
                  </a:solidFill>
                  <a:prstDash val="solid"/>
                </a:ln>
                <a:solidFill>
                  <a:schemeClr val="bg1"/>
                </a:solidFill>
                <a:effectLst>
                  <a:outerShdw dist="38100" dir="2700000" algn="tl" rotWithShape="0">
                    <a:schemeClr val="accent2"/>
                  </a:outerShdw>
                </a:effectLst>
              </a:rPr>
              <a:t>について、班員と　　話し合って作業し、作ったモデルの　　大きさが合わない等の問題点もあった。</a:t>
            </a:r>
            <a:endParaRPr lang="en-US" altLang="ja-JP" sz="2800" b="1" dirty="0" smtClean="0">
              <a:ln w="6600">
                <a:solidFill>
                  <a:schemeClr val="accent2"/>
                </a:solidFill>
                <a:prstDash val="solid"/>
              </a:ln>
              <a:solidFill>
                <a:schemeClr val="bg1"/>
              </a:solidFill>
              <a:effectLst>
                <a:outerShdw dist="38100" dir="2700000" algn="tl" rotWithShape="0">
                  <a:schemeClr val="accent2"/>
                </a:outerShdw>
              </a:effectLst>
            </a:endParaRPr>
          </a:p>
          <a:p>
            <a:endParaRPr lang="en-US" altLang="ja-JP" sz="2800" b="1" dirty="0" smtClean="0">
              <a:ln w="6600">
                <a:solidFill>
                  <a:schemeClr val="accent2"/>
                </a:solidFill>
                <a:prstDash val="solid"/>
              </a:ln>
              <a:solidFill>
                <a:schemeClr val="bg1"/>
              </a:solidFill>
              <a:effectLst>
                <a:outerShdw dist="38100" dir="2700000" algn="tl" rotWithShape="0">
                  <a:schemeClr val="accent2"/>
                </a:outerShdw>
              </a:effectLst>
            </a:endParaRPr>
          </a:p>
          <a:p>
            <a:r>
              <a:rPr lang="ja-JP" altLang="en-US" sz="2800" b="1" dirty="0" smtClean="0">
                <a:ln w="6600">
                  <a:solidFill>
                    <a:schemeClr val="accent2"/>
                  </a:solidFill>
                  <a:prstDash val="solid"/>
                </a:ln>
                <a:solidFill>
                  <a:schemeClr val="tx1"/>
                </a:solidFill>
                <a:effectLst>
                  <a:outerShdw dist="38100" dir="2700000" algn="tl" rotWithShape="0">
                    <a:schemeClr val="accent2"/>
                  </a:outerShdw>
                </a:effectLst>
              </a:rPr>
              <a:t>配置の工夫やサイズの調整依頼</a:t>
            </a:r>
            <a:r>
              <a:rPr lang="ja-JP" altLang="en-US" sz="2800" b="1" dirty="0" smtClean="0">
                <a:ln w="6600">
                  <a:solidFill>
                    <a:schemeClr val="accent2"/>
                  </a:solidFill>
                  <a:prstDash val="solid"/>
                </a:ln>
                <a:solidFill>
                  <a:schemeClr val="bg1"/>
                </a:solidFill>
                <a:effectLst>
                  <a:outerShdw dist="38100" dir="2700000" algn="tl" rotWithShape="0">
                    <a:schemeClr val="accent2"/>
                  </a:outerShdw>
                </a:effectLst>
              </a:rPr>
              <a:t>をして、違和感を解消するようにした。</a:t>
            </a:r>
          </a:p>
        </p:txBody>
      </p:sp>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2211" y="1926829"/>
            <a:ext cx="3695562" cy="250210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527" y="218002"/>
            <a:ext cx="4207467" cy="230347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7" name="コンテンツ プレースホルダー 2"/>
          <p:cNvSpPr txBox="1">
            <a:spLocks/>
          </p:cNvSpPr>
          <p:nvPr/>
        </p:nvSpPr>
        <p:spPr>
          <a:xfrm rot="21213364">
            <a:off x="290281" y="1732903"/>
            <a:ext cx="978594" cy="2456460"/>
          </a:xfrm>
          <a:prstGeom prst="rect">
            <a:avLst/>
          </a:prstGeom>
          <a:solidFill>
            <a:schemeClr val="accent1">
              <a:lumMod val="60000"/>
              <a:lumOff val="40000"/>
            </a:schemeClr>
          </a:solidFill>
        </p:spPr>
        <p:style>
          <a:lnRef idx="2">
            <a:schemeClr val="accent1"/>
          </a:lnRef>
          <a:fillRef idx="1">
            <a:schemeClr val="lt1"/>
          </a:fillRef>
          <a:effectRef idx="0">
            <a:schemeClr val="accent1"/>
          </a:effectRef>
          <a:fontRef idx="minor">
            <a:schemeClr val="dk1"/>
          </a:fontRef>
        </p:style>
        <p:txBody>
          <a:bodyPr vert="eaVert" lIns="91440" tIns="45720" rIns="91440" bIns="45720" rtlCol="0" anchor="ctr">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800" dirty="0" smtClean="0">
                <a:ln w="0"/>
                <a:solidFill>
                  <a:schemeClr val="tx1"/>
                </a:solidFill>
                <a:effectLst>
                  <a:outerShdw blurRad="38100" dist="19050" dir="2700000" algn="tl" rotWithShape="0">
                    <a:schemeClr val="dk1">
                      <a:alpha val="40000"/>
                    </a:schemeClr>
                  </a:outerShdw>
                </a:effectLst>
              </a:rPr>
              <a:t>船上のプール</a:t>
            </a:r>
          </a:p>
        </p:txBody>
      </p:sp>
      <p:sp>
        <p:nvSpPr>
          <p:cNvPr id="18" name="コンテンツ プレースホルダー 2"/>
          <p:cNvSpPr txBox="1">
            <a:spLocks/>
          </p:cNvSpPr>
          <p:nvPr/>
        </p:nvSpPr>
        <p:spPr>
          <a:xfrm rot="448706">
            <a:off x="5251810" y="619973"/>
            <a:ext cx="978594" cy="1665235"/>
          </a:xfrm>
          <a:prstGeom prst="rect">
            <a:avLst/>
          </a:prstGeom>
          <a:solidFill>
            <a:schemeClr val="accent1">
              <a:lumMod val="60000"/>
              <a:lumOff val="40000"/>
            </a:schemeClr>
          </a:solidFill>
        </p:spPr>
        <p:style>
          <a:lnRef idx="2">
            <a:schemeClr val="accent1"/>
          </a:lnRef>
          <a:fillRef idx="1">
            <a:schemeClr val="lt1"/>
          </a:fillRef>
          <a:effectRef idx="0">
            <a:schemeClr val="accent1"/>
          </a:effectRef>
          <a:fontRef idx="minor">
            <a:schemeClr val="dk1"/>
          </a:fontRef>
        </p:style>
        <p:txBody>
          <a:bodyPr vert="eaVert" lIns="91440" tIns="45720" rIns="91440" bIns="45720" rtlCol="0" anchor="ctr">
            <a:normAutofit/>
          </a:bodyPr>
          <a:lstStyle>
            <a:lvl1pPr marL="128588" indent="-128588" algn="l" defTabSz="514350" rtl="0" eaLnBrk="1" latinLnBrk="0" hangingPunct="1">
              <a:lnSpc>
                <a:spcPct val="90000"/>
              </a:lnSpc>
              <a:spcBef>
                <a:spcPts val="563"/>
              </a:spcBef>
              <a:buFont typeface="Arial" panose="020B0604020202020204" pitchFamily="34" charset="0"/>
              <a:buChar char="•"/>
              <a:defRPr kumimoji="1" sz="1575" kern="1200">
                <a:solidFill>
                  <a:schemeClr val="dk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kumimoji="1" sz="1350" kern="1200">
                <a:solidFill>
                  <a:schemeClr val="dk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kumimoji="1" sz="1125" kern="1200">
                <a:solidFill>
                  <a:schemeClr val="dk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kumimoji="1" sz="1013" kern="1200">
                <a:solidFill>
                  <a:schemeClr val="dk1"/>
                </a:solidFill>
                <a:latin typeface="+mn-lt"/>
                <a:ea typeface="+mn-ea"/>
                <a:cs typeface="+mn-cs"/>
              </a:defRPr>
            </a:lvl9pPr>
          </a:lstStyle>
          <a:p>
            <a:pPr marL="0" indent="0" algn="ctr">
              <a:buNone/>
            </a:pPr>
            <a:r>
              <a:rPr lang="ja-JP" altLang="en-US" sz="2800" dirty="0" smtClean="0">
                <a:ln w="0"/>
                <a:solidFill>
                  <a:schemeClr val="tx1"/>
                </a:solidFill>
                <a:effectLst>
                  <a:outerShdw blurRad="38100" dist="19050" dir="2700000" algn="tl" rotWithShape="0">
                    <a:schemeClr val="dk1">
                      <a:alpha val="40000"/>
                    </a:schemeClr>
                  </a:outerShdw>
                </a:effectLst>
              </a:rPr>
              <a:t>船本体</a:t>
            </a:r>
          </a:p>
        </p:txBody>
      </p:sp>
    </p:spTree>
    <p:extLst>
      <p:ext uri="{BB962C8B-B14F-4D97-AF65-F5344CB8AC3E}">
        <p14:creationId xmlns:p14="http://schemas.microsoft.com/office/powerpoint/2010/main" val="391306229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marL="0" indent="0" algn="ctr">
          <a:buNone/>
          <a:defRPr sz="2800" dirty="0" smtClean="0">
            <a:ln w="0"/>
            <a:solidFill>
              <a:schemeClr val="tx1"/>
            </a:solidFill>
            <a:effectLst>
              <a:outerShdw blurRad="38100" dist="19050" dir="2700000" algn="tl" rotWithShape="0">
                <a:schemeClr val="dk1">
                  <a:alpha val="40000"/>
                </a:schemeClr>
              </a:outerShdw>
            </a:effectLst>
          </a:defRPr>
        </a:defPPr>
      </a:lstStyle>
      <a:style>
        <a:lnRef idx="2">
          <a:schemeClr val="accent1"/>
        </a:lnRef>
        <a:fillRef idx="1">
          <a:schemeClr val="lt1"/>
        </a:fillRef>
        <a:effectRef idx="0">
          <a:schemeClr val="accent1"/>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887</TotalTime>
  <Words>613</Words>
  <Application>Microsoft Office PowerPoint</Application>
  <PresentationFormat>A4 210 x 297 mm</PresentationFormat>
  <Paragraphs>149</Paragraphs>
  <Slides>24</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24</vt:i4>
      </vt:variant>
    </vt:vector>
  </HeadingPairs>
  <TitlesOfParts>
    <vt:vector size="28" baseType="lpstr">
      <vt:lpstr>游ゴシック</vt:lpstr>
      <vt:lpstr>游ゴシック Light</vt:lpstr>
      <vt:lpstr>Arial</vt:lpstr>
      <vt:lpstr>Office テーマ</vt:lpstr>
      <vt:lpstr>表紙</vt:lpstr>
      <vt:lpstr>自己紹介</vt:lpstr>
      <vt:lpstr>PowerPoint プレゼンテーション</vt:lpstr>
      <vt:lpstr>PowerPoint プレゼンテーション</vt:lpstr>
      <vt:lpstr>PowerPoint プレゼンテーション</vt:lpstr>
      <vt:lpstr>「メタセコイア」(３Dモデリングツール)と 「モデルビューワー」ツールによる ３Dステージ制作（個人制作）</vt:lpstr>
      <vt:lpstr>PowerPoint プレゼンテーション</vt:lpstr>
      <vt:lpstr>「メタセコイア」(３Dモデリングツール)と 「モデルビューワー」ツールによる ３Dステージ制作（チーム制作）</vt:lpstr>
      <vt:lpstr>PowerPoint プレゼンテーション</vt:lpstr>
      <vt:lpstr>PowerPoint プレゼンテーション</vt:lpstr>
      <vt:lpstr>２Dシューティング</vt:lpstr>
      <vt:lpstr>秋のハッカソン（チーム制作イベント）</vt:lpstr>
      <vt:lpstr>ハッカソン</vt:lpstr>
      <vt:lpstr>２Dアクションゲーム制作</vt:lpstr>
      <vt:lpstr>PowerPoint プレゼンテーション</vt:lpstr>
      <vt:lpstr>３Dアクションゲーム</vt:lpstr>
      <vt:lpstr>３Dアクション</vt:lpstr>
      <vt:lpstr>イベントへの参加</vt:lpstr>
      <vt:lpstr>PowerPoint プレゼンテーション</vt:lpstr>
      <vt:lpstr>イベントへの参加</vt:lpstr>
      <vt:lpstr>PowerPoint プレゼンテーション</vt:lpstr>
      <vt:lpstr>オープンキャンパス</vt:lpstr>
      <vt:lpstr>オープンキャンパス</vt:lpstr>
      <vt:lpstr>裏表紙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student</dc:creator>
  <cp:lastModifiedBy>student</cp:lastModifiedBy>
  <cp:revision>92</cp:revision>
  <dcterms:created xsi:type="dcterms:W3CDTF">2020-07-08T04:26:14Z</dcterms:created>
  <dcterms:modified xsi:type="dcterms:W3CDTF">2020-12-13T15:32:24Z</dcterms:modified>
</cp:coreProperties>
</file>